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handoutMasterIdLst>
    <p:handoutMasterId r:id="rId25"/>
  </p:handoutMasterIdLst>
  <p:sldIdLst>
    <p:sldId id="256" r:id="rId2"/>
    <p:sldId id="257" r:id="rId3"/>
    <p:sldId id="258" r:id="rId4"/>
    <p:sldId id="259" r:id="rId5"/>
    <p:sldId id="260" r:id="rId6"/>
    <p:sldId id="261" r:id="rId7"/>
    <p:sldId id="263" r:id="rId8"/>
    <p:sldId id="265" r:id="rId9"/>
    <p:sldId id="266" r:id="rId10"/>
    <p:sldId id="267" r:id="rId11"/>
    <p:sldId id="268" r:id="rId12"/>
    <p:sldId id="269" r:id="rId13"/>
    <p:sldId id="270" r:id="rId14"/>
    <p:sldId id="271" r:id="rId15"/>
    <p:sldId id="276" r:id="rId16"/>
    <p:sldId id="274" r:id="rId17"/>
    <p:sldId id="275" r:id="rId18"/>
    <p:sldId id="277" r:id="rId19"/>
    <p:sldId id="278" r:id="rId20"/>
    <p:sldId id="279" r:id="rId21"/>
    <p:sldId id="280" r:id="rId22"/>
    <p:sldId id="281" r:id="rId23"/>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8" d="100"/>
          <a:sy n="58" d="100"/>
        </p:scale>
        <p:origin x="-360" y="-90"/>
      </p:cViewPr>
      <p:guideLst>
        <p:guide orient="horz" pos="2160"/>
        <p:guide pos="2880"/>
      </p:guideLst>
    </p:cSldViewPr>
  </p:slideViewPr>
  <p:notesTextViewPr>
    <p:cViewPr>
      <p:scale>
        <a:sx n="100" d="100"/>
        <a:sy n="100" d="100"/>
      </p:scale>
      <p:origin x="0" y="0"/>
    </p:cViewPr>
  </p:notesTextViewPr>
  <p:notesViewPr>
    <p:cSldViewPr>
      <p:cViewPr varScale="1">
        <p:scale>
          <a:sx n="56" d="100"/>
          <a:sy n="56" d="100"/>
        </p:scale>
        <p:origin x="-2886" y="-102"/>
      </p:cViewPr>
      <p:guideLst>
        <p:guide orient="horz" pos="2934"/>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67FC175-7B0C-4EA0-8BE5-41C3C28B69D5}"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8121AA5D-6FD8-4568-BF76-106EAA089EDF}">
      <dgm:prSet phldrT="[Text]"/>
      <dgm:spPr/>
      <dgm:t>
        <a:bodyPr/>
        <a:lstStyle/>
        <a:p>
          <a:r>
            <a:rPr lang="en-US" dirty="0" smtClean="0"/>
            <a:t>1. Evaluator purposely avoids becoming aware of program goals.</a:t>
          </a:r>
          <a:endParaRPr lang="en-US" dirty="0"/>
        </a:p>
      </dgm:t>
    </dgm:pt>
    <dgm:pt modelId="{BD6D6156-CFCA-4B47-A11C-9CAF5FA56804}" type="parTrans" cxnId="{70907D43-7E91-4271-A9C5-B92F3E4A828A}">
      <dgm:prSet/>
      <dgm:spPr/>
      <dgm:t>
        <a:bodyPr/>
        <a:lstStyle/>
        <a:p>
          <a:endParaRPr lang="en-US"/>
        </a:p>
      </dgm:t>
    </dgm:pt>
    <dgm:pt modelId="{9241BBB6-F659-459D-8851-1D7DDFC64EC1}" type="sibTrans" cxnId="{70907D43-7E91-4271-A9C5-B92F3E4A828A}">
      <dgm:prSet/>
      <dgm:spPr/>
      <dgm:t>
        <a:bodyPr/>
        <a:lstStyle/>
        <a:p>
          <a:endParaRPr lang="en-US"/>
        </a:p>
      </dgm:t>
    </dgm:pt>
    <dgm:pt modelId="{DE109BC3-3569-4A08-A4FA-EDFC0B30BD97}">
      <dgm:prSet phldrT="[Text]"/>
      <dgm:spPr/>
      <dgm:t>
        <a:bodyPr/>
        <a:lstStyle/>
        <a:p>
          <a:r>
            <a:rPr lang="en-US" dirty="0" smtClean="0"/>
            <a:t>2.  Predetermined goals are not permitted o narrow the focus of the evaluation study.</a:t>
          </a:r>
          <a:endParaRPr lang="en-US" dirty="0"/>
        </a:p>
      </dgm:t>
    </dgm:pt>
    <dgm:pt modelId="{064C5AE8-D54B-458C-947E-DCE73C7CBB3B}" type="parTrans" cxnId="{14303B41-561A-4609-A030-B9441700D058}">
      <dgm:prSet/>
      <dgm:spPr/>
      <dgm:t>
        <a:bodyPr/>
        <a:lstStyle/>
        <a:p>
          <a:endParaRPr lang="en-US"/>
        </a:p>
      </dgm:t>
    </dgm:pt>
    <dgm:pt modelId="{78986033-A563-4C22-BA6B-977CD48BE941}" type="sibTrans" cxnId="{14303B41-561A-4609-A030-B9441700D058}">
      <dgm:prSet/>
      <dgm:spPr/>
      <dgm:t>
        <a:bodyPr/>
        <a:lstStyle/>
        <a:p>
          <a:endParaRPr lang="en-US"/>
        </a:p>
      </dgm:t>
    </dgm:pt>
    <dgm:pt modelId="{448DCD98-5D86-47F1-80DB-B09E323455A5}">
      <dgm:prSet phldrT="[Text]"/>
      <dgm:spPr/>
      <dgm:t>
        <a:bodyPr/>
        <a:lstStyle/>
        <a:p>
          <a:r>
            <a:rPr lang="en-US" dirty="0" smtClean="0"/>
            <a:t>3.  Goal-free evaluation focuses on actual outcomes rather than intended program outcomes.</a:t>
          </a:r>
          <a:endParaRPr lang="en-US" dirty="0"/>
        </a:p>
      </dgm:t>
    </dgm:pt>
    <dgm:pt modelId="{8FE76404-E435-44D4-BEB3-84F804CD3E7D}" type="parTrans" cxnId="{00CAC388-59B9-46D8-B26A-35840986542E}">
      <dgm:prSet/>
      <dgm:spPr/>
      <dgm:t>
        <a:bodyPr/>
        <a:lstStyle/>
        <a:p>
          <a:endParaRPr lang="en-US"/>
        </a:p>
      </dgm:t>
    </dgm:pt>
    <dgm:pt modelId="{7FCE8ACF-0B8A-4BC7-A727-466A3114EC38}" type="sibTrans" cxnId="{00CAC388-59B9-46D8-B26A-35840986542E}">
      <dgm:prSet/>
      <dgm:spPr/>
      <dgm:t>
        <a:bodyPr/>
        <a:lstStyle/>
        <a:p>
          <a:endParaRPr lang="en-US"/>
        </a:p>
      </dgm:t>
    </dgm:pt>
    <dgm:pt modelId="{1A359A43-54D8-41C6-970C-E87DC71E7122}">
      <dgm:prSet phldrT="[Text]"/>
      <dgm:spPr/>
      <dgm:t>
        <a:bodyPr/>
        <a:lstStyle/>
        <a:p>
          <a:r>
            <a:rPr lang="en-US" dirty="0" smtClean="0"/>
            <a:t>4.  The goal-free evaluator has minimal contact with the program manager and staff.</a:t>
          </a:r>
          <a:endParaRPr lang="en-US" dirty="0"/>
        </a:p>
      </dgm:t>
    </dgm:pt>
    <dgm:pt modelId="{0211C736-BB99-40A0-B3D6-582B1F9E3CF2}" type="parTrans" cxnId="{B4D9E0B0-D59D-438F-80EA-831B594D981B}">
      <dgm:prSet/>
      <dgm:spPr/>
      <dgm:t>
        <a:bodyPr/>
        <a:lstStyle/>
        <a:p>
          <a:endParaRPr lang="en-US"/>
        </a:p>
      </dgm:t>
    </dgm:pt>
    <dgm:pt modelId="{C8E5DCFD-4A38-42A7-B4A1-17D525D88E81}" type="sibTrans" cxnId="{B4D9E0B0-D59D-438F-80EA-831B594D981B}">
      <dgm:prSet/>
      <dgm:spPr/>
      <dgm:t>
        <a:bodyPr/>
        <a:lstStyle/>
        <a:p>
          <a:endParaRPr lang="en-US"/>
        </a:p>
      </dgm:t>
    </dgm:pt>
    <dgm:pt modelId="{F1577131-A4F0-46BC-B0A1-2FB0E4D3EC11}">
      <dgm:prSet phldrT="[Text]"/>
      <dgm:spPr/>
      <dgm:t>
        <a:bodyPr/>
        <a:lstStyle/>
        <a:p>
          <a:r>
            <a:rPr lang="en-US" dirty="0" smtClean="0"/>
            <a:t>5.  Goal-free evaluation increases the likelihood that unanticipated side effects will be noted.</a:t>
          </a:r>
          <a:endParaRPr lang="en-US" dirty="0"/>
        </a:p>
      </dgm:t>
    </dgm:pt>
    <dgm:pt modelId="{9C6A8EC2-8B33-4B88-95D0-32D07FE125DF}" type="parTrans" cxnId="{EAEC089B-9D97-4E51-8ECA-2C2A54FD2888}">
      <dgm:prSet/>
      <dgm:spPr/>
      <dgm:t>
        <a:bodyPr/>
        <a:lstStyle/>
        <a:p>
          <a:endParaRPr lang="en-US"/>
        </a:p>
      </dgm:t>
    </dgm:pt>
    <dgm:pt modelId="{D9DB11D3-550B-4437-8DD1-FC1D3956CF9E}" type="sibTrans" cxnId="{EAEC089B-9D97-4E51-8ECA-2C2A54FD2888}">
      <dgm:prSet/>
      <dgm:spPr/>
      <dgm:t>
        <a:bodyPr/>
        <a:lstStyle/>
        <a:p>
          <a:endParaRPr lang="en-US"/>
        </a:p>
      </dgm:t>
    </dgm:pt>
    <dgm:pt modelId="{CB005EC9-2C7B-4A90-8348-CF341E3EA42F}" type="pres">
      <dgm:prSet presAssocID="{067FC175-7B0C-4EA0-8BE5-41C3C28B69D5}" presName="diagram" presStyleCnt="0">
        <dgm:presLayoutVars>
          <dgm:dir/>
          <dgm:resizeHandles val="exact"/>
        </dgm:presLayoutVars>
      </dgm:prSet>
      <dgm:spPr/>
      <dgm:t>
        <a:bodyPr/>
        <a:lstStyle/>
        <a:p>
          <a:endParaRPr lang="en-US"/>
        </a:p>
      </dgm:t>
    </dgm:pt>
    <dgm:pt modelId="{271485D0-A523-4A88-A839-7CB4243A8B6B}" type="pres">
      <dgm:prSet presAssocID="{8121AA5D-6FD8-4568-BF76-106EAA089EDF}" presName="node" presStyleLbl="node1" presStyleIdx="0" presStyleCnt="5">
        <dgm:presLayoutVars>
          <dgm:bulletEnabled val="1"/>
        </dgm:presLayoutVars>
      </dgm:prSet>
      <dgm:spPr/>
      <dgm:t>
        <a:bodyPr/>
        <a:lstStyle/>
        <a:p>
          <a:endParaRPr lang="en-US"/>
        </a:p>
      </dgm:t>
    </dgm:pt>
    <dgm:pt modelId="{F8638D14-9141-4B57-9604-5AD9CDA5FE92}" type="pres">
      <dgm:prSet presAssocID="{9241BBB6-F659-459D-8851-1D7DDFC64EC1}" presName="sibTrans" presStyleCnt="0"/>
      <dgm:spPr/>
    </dgm:pt>
    <dgm:pt modelId="{FB7EB9CD-2396-47E5-BD19-ACC6EEFA1C57}" type="pres">
      <dgm:prSet presAssocID="{DE109BC3-3569-4A08-A4FA-EDFC0B30BD97}" presName="node" presStyleLbl="node1" presStyleIdx="1" presStyleCnt="5">
        <dgm:presLayoutVars>
          <dgm:bulletEnabled val="1"/>
        </dgm:presLayoutVars>
      </dgm:prSet>
      <dgm:spPr/>
      <dgm:t>
        <a:bodyPr/>
        <a:lstStyle/>
        <a:p>
          <a:endParaRPr lang="en-US"/>
        </a:p>
      </dgm:t>
    </dgm:pt>
    <dgm:pt modelId="{AC821AAA-589F-49D2-9AC9-9048E65A6C8D}" type="pres">
      <dgm:prSet presAssocID="{78986033-A563-4C22-BA6B-977CD48BE941}" presName="sibTrans" presStyleCnt="0"/>
      <dgm:spPr/>
    </dgm:pt>
    <dgm:pt modelId="{62DC6E43-4E5A-4046-89C6-BC2A648BBFBA}" type="pres">
      <dgm:prSet presAssocID="{448DCD98-5D86-47F1-80DB-B09E323455A5}" presName="node" presStyleLbl="node1" presStyleIdx="2" presStyleCnt="5">
        <dgm:presLayoutVars>
          <dgm:bulletEnabled val="1"/>
        </dgm:presLayoutVars>
      </dgm:prSet>
      <dgm:spPr/>
      <dgm:t>
        <a:bodyPr/>
        <a:lstStyle/>
        <a:p>
          <a:endParaRPr lang="en-US"/>
        </a:p>
      </dgm:t>
    </dgm:pt>
    <dgm:pt modelId="{942D4252-3807-4F97-9896-1DD8703B5B62}" type="pres">
      <dgm:prSet presAssocID="{7FCE8ACF-0B8A-4BC7-A727-466A3114EC38}" presName="sibTrans" presStyleCnt="0"/>
      <dgm:spPr/>
    </dgm:pt>
    <dgm:pt modelId="{92684BB0-ED78-449B-8CCB-7E7A3AA6DDD6}" type="pres">
      <dgm:prSet presAssocID="{1A359A43-54D8-41C6-970C-E87DC71E7122}" presName="node" presStyleLbl="node1" presStyleIdx="3" presStyleCnt="5">
        <dgm:presLayoutVars>
          <dgm:bulletEnabled val="1"/>
        </dgm:presLayoutVars>
      </dgm:prSet>
      <dgm:spPr/>
      <dgm:t>
        <a:bodyPr/>
        <a:lstStyle/>
        <a:p>
          <a:endParaRPr lang="en-US"/>
        </a:p>
      </dgm:t>
    </dgm:pt>
    <dgm:pt modelId="{56B04AAF-A850-484D-B4B2-1404D6B4764D}" type="pres">
      <dgm:prSet presAssocID="{C8E5DCFD-4A38-42A7-B4A1-17D525D88E81}" presName="sibTrans" presStyleCnt="0"/>
      <dgm:spPr/>
    </dgm:pt>
    <dgm:pt modelId="{03B27311-058C-4803-ABEF-ED1FE7047571}" type="pres">
      <dgm:prSet presAssocID="{F1577131-A4F0-46BC-B0A1-2FB0E4D3EC11}" presName="node" presStyleLbl="node1" presStyleIdx="4" presStyleCnt="5">
        <dgm:presLayoutVars>
          <dgm:bulletEnabled val="1"/>
        </dgm:presLayoutVars>
      </dgm:prSet>
      <dgm:spPr/>
      <dgm:t>
        <a:bodyPr/>
        <a:lstStyle/>
        <a:p>
          <a:endParaRPr lang="en-US"/>
        </a:p>
      </dgm:t>
    </dgm:pt>
  </dgm:ptLst>
  <dgm:cxnLst>
    <dgm:cxn modelId="{01CCA33F-D855-4A4D-A7FB-FD1B21C258EB}" type="presOf" srcId="{448DCD98-5D86-47F1-80DB-B09E323455A5}" destId="{62DC6E43-4E5A-4046-89C6-BC2A648BBFBA}" srcOrd="0" destOrd="0" presId="urn:microsoft.com/office/officeart/2005/8/layout/default"/>
    <dgm:cxn modelId="{70907D43-7E91-4271-A9C5-B92F3E4A828A}" srcId="{067FC175-7B0C-4EA0-8BE5-41C3C28B69D5}" destId="{8121AA5D-6FD8-4568-BF76-106EAA089EDF}" srcOrd="0" destOrd="0" parTransId="{BD6D6156-CFCA-4B47-A11C-9CAF5FA56804}" sibTransId="{9241BBB6-F659-459D-8851-1D7DDFC64EC1}"/>
    <dgm:cxn modelId="{B4D9E0B0-D59D-438F-80EA-831B594D981B}" srcId="{067FC175-7B0C-4EA0-8BE5-41C3C28B69D5}" destId="{1A359A43-54D8-41C6-970C-E87DC71E7122}" srcOrd="3" destOrd="0" parTransId="{0211C736-BB99-40A0-B3D6-582B1F9E3CF2}" sibTransId="{C8E5DCFD-4A38-42A7-B4A1-17D525D88E81}"/>
    <dgm:cxn modelId="{99CD29E6-0BAA-484D-A5E9-CD600D460E77}" type="presOf" srcId="{1A359A43-54D8-41C6-970C-E87DC71E7122}" destId="{92684BB0-ED78-449B-8CCB-7E7A3AA6DDD6}" srcOrd="0" destOrd="0" presId="urn:microsoft.com/office/officeart/2005/8/layout/default"/>
    <dgm:cxn modelId="{B4F86CCA-1E47-428D-8FA0-EFF61324BD85}" type="presOf" srcId="{8121AA5D-6FD8-4568-BF76-106EAA089EDF}" destId="{271485D0-A523-4A88-A839-7CB4243A8B6B}" srcOrd="0" destOrd="0" presId="urn:microsoft.com/office/officeart/2005/8/layout/default"/>
    <dgm:cxn modelId="{00CAC388-59B9-46D8-B26A-35840986542E}" srcId="{067FC175-7B0C-4EA0-8BE5-41C3C28B69D5}" destId="{448DCD98-5D86-47F1-80DB-B09E323455A5}" srcOrd="2" destOrd="0" parTransId="{8FE76404-E435-44D4-BEB3-84F804CD3E7D}" sibTransId="{7FCE8ACF-0B8A-4BC7-A727-466A3114EC38}"/>
    <dgm:cxn modelId="{C93F0252-C5F2-418B-A6E0-06F90AFD520C}" type="presOf" srcId="{067FC175-7B0C-4EA0-8BE5-41C3C28B69D5}" destId="{CB005EC9-2C7B-4A90-8348-CF341E3EA42F}" srcOrd="0" destOrd="0" presId="urn:microsoft.com/office/officeart/2005/8/layout/default"/>
    <dgm:cxn modelId="{CE7E4FA7-832C-4A7B-8182-64301121755F}" type="presOf" srcId="{F1577131-A4F0-46BC-B0A1-2FB0E4D3EC11}" destId="{03B27311-058C-4803-ABEF-ED1FE7047571}" srcOrd="0" destOrd="0" presId="urn:microsoft.com/office/officeart/2005/8/layout/default"/>
    <dgm:cxn modelId="{2A5758FB-1E81-41C4-AC50-B3024F767A37}" type="presOf" srcId="{DE109BC3-3569-4A08-A4FA-EDFC0B30BD97}" destId="{FB7EB9CD-2396-47E5-BD19-ACC6EEFA1C57}" srcOrd="0" destOrd="0" presId="urn:microsoft.com/office/officeart/2005/8/layout/default"/>
    <dgm:cxn modelId="{14303B41-561A-4609-A030-B9441700D058}" srcId="{067FC175-7B0C-4EA0-8BE5-41C3C28B69D5}" destId="{DE109BC3-3569-4A08-A4FA-EDFC0B30BD97}" srcOrd="1" destOrd="0" parTransId="{064C5AE8-D54B-458C-947E-DCE73C7CBB3B}" sibTransId="{78986033-A563-4C22-BA6B-977CD48BE941}"/>
    <dgm:cxn modelId="{EAEC089B-9D97-4E51-8ECA-2C2A54FD2888}" srcId="{067FC175-7B0C-4EA0-8BE5-41C3C28B69D5}" destId="{F1577131-A4F0-46BC-B0A1-2FB0E4D3EC11}" srcOrd="4" destOrd="0" parTransId="{9C6A8EC2-8B33-4B88-95D0-32D07FE125DF}" sibTransId="{D9DB11D3-550B-4437-8DD1-FC1D3956CF9E}"/>
    <dgm:cxn modelId="{9FE9862F-EFEA-4B7E-B137-FD3A54E3CC29}" type="presParOf" srcId="{CB005EC9-2C7B-4A90-8348-CF341E3EA42F}" destId="{271485D0-A523-4A88-A839-7CB4243A8B6B}" srcOrd="0" destOrd="0" presId="urn:microsoft.com/office/officeart/2005/8/layout/default"/>
    <dgm:cxn modelId="{6BE2AC12-4112-49D3-9FAA-C223F3C1EC2C}" type="presParOf" srcId="{CB005EC9-2C7B-4A90-8348-CF341E3EA42F}" destId="{F8638D14-9141-4B57-9604-5AD9CDA5FE92}" srcOrd="1" destOrd="0" presId="urn:microsoft.com/office/officeart/2005/8/layout/default"/>
    <dgm:cxn modelId="{0B587745-A245-4068-AFBF-6D9343FFF169}" type="presParOf" srcId="{CB005EC9-2C7B-4A90-8348-CF341E3EA42F}" destId="{FB7EB9CD-2396-47E5-BD19-ACC6EEFA1C57}" srcOrd="2" destOrd="0" presId="urn:microsoft.com/office/officeart/2005/8/layout/default"/>
    <dgm:cxn modelId="{3CD35C7B-52D8-47D4-B35B-B08360697E16}" type="presParOf" srcId="{CB005EC9-2C7B-4A90-8348-CF341E3EA42F}" destId="{AC821AAA-589F-49D2-9AC9-9048E65A6C8D}" srcOrd="3" destOrd="0" presId="urn:microsoft.com/office/officeart/2005/8/layout/default"/>
    <dgm:cxn modelId="{4B320F83-4D0A-4655-AD05-B36BAC031B99}" type="presParOf" srcId="{CB005EC9-2C7B-4A90-8348-CF341E3EA42F}" destId="{62DC6E43-4E5A-4046-89C6-BC2A648BBFBA}" srcOrd="4" destOrd="0" presId="urn:microsoft.com/office/officeart/2005/8/layout/default"/>
    <dgm:cxn modelId="{F0F3883E-C728-4558-ADC4-8B6024B71E00}" type="presParOf" srcId="{CB005EC9-2C7B-4A90-8348-CF341E3EA42F}" destId="{942D4252-3807-4F97-9896-1DD8703B5B62}" srcOrd="5" destOrd="0" presId="urn:microsoft.com/office/officeart/2005/8/layout/default"/>
    <dgm:cxn modelId="{873DCBF8-48EF-4A7D-B27F-58822DCA22D9}" type="presParOf" srcId="{CB005EC9-2C7B-4A90-8348-CF341E3EA42F}" destId="{92684BB0-ED78-449B-8CCB-7E7A3AA6DDD6}" srcOrd="6" destOrd="0" presId="urn:microsoft.com/office/officeart/2005/8/layout/default"/>
    <dgm:cxn modelId="{533B4F37-28B8-4520-BF2B-0B4B46E5BC95}" type="presParOf" srcId="{CB005EC9-2C7B-4A90-8348-CF341E3EA42F}" destId="{56B04AAF-A850-484D-B4B2-1404D6B4764D}" srcOrd="7" destOrd="0" presId="urn:microsoft.com/office/officeart/2005/8/layout/default"/>
    <dgm:cxn modelId="{A3ABF10C-2520-4BBB-8F46-C92270C1F508}" type="presParOf" srcId="{CB005EC9-2C7B-4A90-8348-CF341E3EA42F}" destId="{03B27311-058C-4803-ABEF-ED1FE7047571}" srcOrd="8"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71485D0-A523-4A88-A839-7CB4243A8B6B}">
      <dsp:nvSpPr>
        <dsp:cNvPr id="0" name=""/>
        <dsp:cNvSpPr/>
      </dsp:nvSpPr>
      <dsp:spPr>
        <a:xfrm>
          <a:off x="0" y="286940"/>
          <a:ext cx="2547937" cy="1528762"/>
        </a:xfrm>
        <a:prstGeom prst="rect">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1. Evaluator purposely avoids becoming aware of program goals.</a:t>
          </a:r>
          <a:endParaRPr lang="en-US" sz="1800" kern="1200" dirty="0"/>
        </a:p>
      </dsp:txBody>
      <dsp:txXfrm>
        <a:off x="0" y="286940"/>
        <a:ext cx="2547937" cy="1528762"/>
      </dsp:txXfrm>
    </dsp:sp>
    <dsp:sp modelId="{FB7EB9CD-2396-47E5-BD19-ACC6EEFA1C57}">
      <dsp:nvSpPr>
        <dsp:cNvPr id="0" name=""/>
        <dsp:cNvSpPr/>
      </dsp:nvSpPr>
      <dsp:spPr>
        <a:xfrm>
          <a:off x="2802731" y="286940"/>
          <a:ext cx="2547937" cy="1528762"/>
        </a:xfrm>
        <a:prstGeom prst="rect">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2.  Predetermined goals are not permitted o narrow the focus of the evaluation study.</a:t>
          </a:r>
          <a:endParaRPr lang="en-US" sz="1800" kern="1200" dirty="0"/>
        </a:p>
      </dsp:txBody>
      <dsp:txXfrm>
        <a:off x="2802731" y="286940"/>
        <a:ext cx="2547937" cy="1528762"/>
      </dsp:txXfrm>
    </dsp:sp>
    <dsp:sp modelId="{62DC6E43-4E5A-4046-89C6-BC2A648BBFBA}">
      <dsp:nvSpPr>
        <dsp:cNvPr id="0" name=""/>
        <dsp:cNvSpPr/>
      </dsp:nvSpPr>
      <dsp:spPr>
        <a:xfrm>
          <a:off x="5605462" y="286940"/>
          <a:ext cx="2547937" cy="1528762"/>
        </a:xfrm>
        <a:prstGeom prst="rect">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3.  Goal-free evaluation focuses on actual outcomes rather than intended program outcomes.</a:t>
          </a:r>
          <a:endParaRPr lang="en-US" sz="1800" kern="1200" dirty="0"/>
        </a:p>
      </dsp:txBody>
      <dsp:txXfrm>
        <a:off x="5605462" y="286940"/>
        <a:ext cx="2547937" cy="1528762"/>
      </dsp:txXfrm>
    </dsp:sp>
    <dsp:sp modelId="{92684BB0-ED78-449B-8CCB-7E7A3AA6DDD6}">
      <dsp:nvSpPr>
        <dsp:cNvPr id="0" name=""/>
        <dsp:cNvSpPr/>
      </dsp:nvSpPr>
      <dsp:spPr>
        <a:xfrm>
          <a:off x="1401365" y="2070496"/>
          <a:ext cx="2547937" cy="1528762"/>
        </a:xfrm>
        <a:prstGeom prst="rect">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4.  The goal-free evaluator has minimal contact with the program manager and staff.</a:t>
          </a:r>
          <a:endParaRPr lang="en-US" sz="1800" kern="1200" dirty="0"/>
        </a:p>
      </dsp:txBody>
      <dsp:txXfrm>
        <a:off x="1401365" y="2070496"/>
        <a:ext cx="2547937" cy="1528762"/>
      </dsp:txXfrm>
    </dsp:sp>
    <dsp:sp modelId="{03B27311-058C-4803-ABEF-ED1FE7047571}">
      <dsp:nvSpPr>
        <dsp:cNvPr id="0" name=""/>
        <dsp:cNvSpPr/>
      </dsp:nvSpPr>
      <dsp:spPr>
        <a:xfrm>
          <a:off x="4204096" y="2070496"/>
          <a:ext cx="2547937" cy="1528762"/>
        </a:xfrm>
        <a:prstGeom prst="rect">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5.  Goal-free evaluation increases the likelihood that unanticipated side effects will be noted.</a:t>
          </a:r>
          <a:endParaRPr lang="en-US" sz="1800" kern="1200" dirty="0"/>
        </a:p>
      </dsp:txBody>
      <dsp:txXfrm>
        <a:off x="4204096" y="2070496"/>
        <a:ext cx="2547937" cy="1528762"/>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9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693"/>
          </a:xfrm>
          <a:prstGeom prst="rect">
            <a:avLst/>
          </a:prstGeom>
        </p:spPr>
        <p:txBody>
          <a:bodyPr vert="horz" lIns="91440" tIns="45720" rIns="91440" bIns="45720" rtlCol="0"/>
          <a:lstStyle>
            <a:lvl1pPr algn="r">
              <a:defRPr sz="1200"/>
            </a:lvl1pPr>
          </a:lstStyle>
          <a:p>
            <a:fld id="{33282F3C-FC81-42FE-871F-A902C3110713}" type="datetimeFigureOut">
              <a:rPr lang="en-US" smtClean="0"/>
              <a:pPr/>
              <a:t>2/16/2011</a:t>
            </a:fld>
            <a:endParaRPr lang="en-US"/>
          </a:p>
        </p:txBody>
      </p:sp>
      <p:sp>
        <p:nvSpPr>
          <p:cNvPr id="4" name="Footer Placeholder 3"/>
          <p:cNvSpPr>
            <a:spLocks noGrp="1"/>
          </p:cNvSpPr>
          <p:nvPr>
            <p:ph type="ftr" sz="quarter" idx="2"/>
          </p:nvPr>
        </p:nvSpPr>
        <p:spPr>
          <a:xfrm>
            <a:off x="0" y="8846553"/>
            <a:ext cx="2971800" cy="46569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6553"/>
            <a:ext cx="2971800" cy="465693"/>
          </a:xfrm>
          <a:prstGeom prst="rect">
            <a:avLst/>
          </a:prstGeom>
        </p:spPr>
        <p:txBody>
          <a:bodyPr vert="horz" lIns="91440" tIns="45720" rIns="91440" bIns="45720" rtlCol="0" anchor="b"/>
          <a:lstStyle>
            <a:lvl1pPr algn="r">
              <a:defRPr sz="1200"/>
            </a:lvl1pPr>
          </a:lstStyle>
          <a:p>
            <a:fld id="{F3E09EFC-2D85-4464-BC74-5E5C1FB46CB0}"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9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693"/>
          </a:xfrm>
          <a:prstGeom prst="rect">
            <a:avLst/>
          </a:prstGeom>
        </p:spPr>
        <p:txBody>
          <a:bodyPr vert="horz" lIns="91440" tIns="45720" rIns="91440" bIns="45720" rtlCol="0"/>
          <a:lstStyle>
            <a:lvl1pPr algn="r">
              <a:defRPr sz="1200"/>
            </a:lvl1pPr>
          </a:lstStyle>
          <a:p>
            <a:fld id="{819F0BDE-C3DA-411F-A186-B46D1273C770}" type="datetimeFigureOut">
              <a:rPr lang="en-US" smtClean="0"/>
              <a:pPr/>
              <a:t>2/16/2011</a:t>
            </a:fld>
            <a:endParaRPr lang="en-US"/>
          </a:p>
        </p:txBody>
      </p:sp>
      <p:sp>
        <p:nvSpPr>
          <p:cNvPr id="4" name="Slide Image Placeholder 3"/>
          <p:cNvSpPr>
            <a:spLocks noGrp="1" noRot="1" noChangeAspect="1"/>
          </p:cNvSpPr>
          <p:nvPr>
            <p:ph type="sldImg" idx="2"/>
          </p:nvPr>
        </p:nvSpPr>
        <p:spPr>
          <a:xfrm>
            <a:off x="1101725" y="698500"/>
            <a:ext cx="4654550" cy="34925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24085"/>
            <a:ext cx="5486400" cy="41912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3"/>
            <a:ext cx="2971800" cy="46569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3"/>
            <a:ext cx="2971800" cy="465693"/>
          </a:xfrm>
          <a:prstGeom prst="rect">
            <a:avLst/>
          </a:prstGeom>
        </p:spPr>
        <p:txBody>
          <a:bodyPr vert="horz" lIns="91440" tIns="45720" rIns="91440" bIns="45720" rtlCol="0" anchor="b"/>
          <a:lstStyle>
            <a:lvl1pPr algn="r">
              <a:defRPr sz="1200"/>
            </a:lvl1pPr>
          </a:lstStyle>
          <a:p>
            <a:fld id="{AA0D51FD-CCFC-40D7-A1B6-B482EAFB088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DAD5BDE0-6903-4A93-B218-771DE7043925}" type="datetimeFigureOut">
              <a:rPr lang="en-US" smtClean="0"/>
              <a:pPr/>
              <a:t>2/16/2011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F65CEC69-8F98-4A36-8E39-FE2CAD93B46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AD5BDE0-6903-4A93-B218-771DE7043925}" type="datetimeFigureOut">
              <a:rPr lang="en-US" smtClean="0"/>
              <a:pPr/>
              <a:t>2/16/2011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65CEC69-8F98-4A36-8E39-FE2CAD93B46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AD5BDE0-6903-4A93-B218-771DE7043925}" type="datetimeFigureOut">
              <a:rPr lang="en-US" smtClean="0"/>
              <a:pPr/>
              <a:t>2/16/2011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65CEC69-8F98-4A36-8E39-FE2CAD93B46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AD5BDE0-6903-4A93-B218-771DE7043925}" type="datetimeFigureOut">
              <a:rPr lang="en-US" smtClean="0"/>
              <a:pPr/>
              <a:t>2/16/2011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65CEC69-8F98-4A36-8E39-FE2CAD93B46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AD5BDE0-6903-4A93-B218-771DE7043925}" type="datetimeFigureOut">
              <a:rPr lang="en-US" smtClean="0"/>
              <a:pPr/>
              <a:t>2/16/2011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65CEC69-8F98-4A36-8E39-FE2CAD93B46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AD5BDE0-6903-4A93-B218-771DE7043925}" type="datetimeFigureOut">
              <a:rPr lang="en-US" smtClean="0"/>
              <a:pPr/>
              <a:t>2/16/2011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65CEC69-8F98-4A36-8E39-FE2CAD93B46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AD5BDE0-6903-4A93-B218-771DE7043925}" type="datetimeFigureOut">
              <a:rPr lang="en-US" smtClean="0"/>
              <a:pPr/>
              <a:t>2/16/2011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F65CEC69-8F98-4A36-8E39-FE2CAD93B46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DAD5BDE0-6903-4A93-B218-771DE7043925}" type="datetimeFigureOut">
              <a:rPr lang="en-US" smtClean="0"/>
              <a:pPr/>
              <a:t>2/16/2011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65CEC69-8F98-4A36-8E39-FE2CAD93B46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DAD5BDE0-6903-4A93-B218-771DE7043925}" type="datetimeFigureOut">
              <a:rPr lang="en-US" smtClean="0"/>
              <a:pPr/>
              <a:t>2/16/2011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F65CEC69-8F98-4A36-8E39-FE2CAD93B46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AD5BDE0-6903-4A93-B218-771DE7043925}" type="datetimeFigureOut">
              <a:rPr lang="en-US" smtClean="0"/>
              <a:pPr/>
              <a:t>2/16/2011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65CEC69-8F98-4A36-8E39-FE2CAD93B46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AD5BDE0-6903-4A93-B218-771DE7043925}" type="datetimeFigureOut">
              <a:rPr lang="en-US" smtClean="0"/>
              <a:pPr/>
              <a:t>2/16/2011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65CEC69-8F98-4A36-8E39-FE2CAD93B46D}"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DAD5BDE0-6903-4A93-B218-771DE7043925}" type="datetimeFigureOut">
              <a:rPr lang="en-US" smtClean="0"/>
              <a:pPr/>
              <a:t>2/16/2011</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F65CEC69-8F98-4A36-8E39-FE2CAD93B46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8200"/>
            <a:ext cx="7772400" cy="2209800"/>
          </a:xfrm>
        </p:spPr>
        <p:txBody>
          <a:bodyPr>
            <a:normAutofit/>
          </a:bodyPr>
          <a:lstStyle/>
          <a:p>
            <a:pPr algn="l"/>
            <a:r>
              <a:rPr lang="en-US" dirty="0" smtClean="0"/>
              <a:t>Chapter 6:  </a:t>
            </a:r>
            <a:br>
              <a:rPr lang="en-US" dirty="0" smtClean="0"/>
            </a:br>
            <a:r>
              <a:rPr lang="en-US" dirty="0" smtClean="0"/>
              <a:t>Program-Oriented Approaches </a:t>
            </a:r>
            <a:endParaRPr lang="en-US" dirty="0"/>
          </a:p>
        </p:txBody>
      </p:sp>
      <p:sp>
        <p:nvSpPr>
          <p:cNvPr id="3" name="Subtitle 2"/>
          <p:cNvSpPr>
            <a:spLocks noGrp="1"/>
          </p:cNvSpPr>
          <p:nvPr>
            <p:ph type="subTitle" idx="1"/>
          </p:nvPr>
        </p:nvSpPr>
        <p:spPr>
          <a:xfrm>
            <a:off x="685800" y="5105400"/>
            <a:ext cx="7772400" cy="914400"/>
          </a:xfrm>
        </p:spPr>
        <p:txBody>
          <a:bodyPr/>
          <a:lstStyle/>
          <a:p>
            <a:r>
              <a:rPr lang="en-US" dirty="0" smtClean="0"/>
              <a:t>Presentation by Jay </a:t>
            </a:r>
            <a:r>
              <a:rPr lang="en-US" dirty="0" err="1" smtClean="0"/>
              <a:t>Kerstetter</a:t>
            </a:r>
            <a:r>
              <a:rPr lang="en-US" dirty="0" smtClean="0"/>
              <a:t>, Amanda Brown, </a:t>
            </a:r>
          </a:p>
          <a:p>
            <a:r>
              <a:rPr lang="en-US" dirty="0" smtClean="0"/>
              <a:t>Jody </a:t>
            </a:r>
            <a:r>
              <a:rPr lang="en-US" dirty="0" err="1" smtClean="0"/>
              <a:t>Yoos</a:t>
            </a:r>
            <a:r>
              <a:rPr lang="en-US" dirty="0" smtClean="0"/>
              <a:t>, &amp; Jane </a:t>
            </a:r>
            <a:r>
              <a:rPr lang="en-US" dirty="0" err="1" smtClean="0"/>
              <a:t>Lightner</a:t>
            </a:r>
            <a:r>
              <a:rPr lang="en-US" dirty="0" smtClean="0"/>
              <a:t> </a:t>
            </a:r>
            <a:endParaRPr lang="en-US" dirty="0"/>
          </a:p>
        </p:txBody>
      </p:sp>
      <p:sp>
        <p:nvSpPr>
          <p:cNvPr id="4" name="TextBox 3"/>
          <p:cNvSpPr txBox="1"/>
          <p:nvPr/>
        </p:nvSpPr>
        <p:spPr>
          <a:xfrm>
            <a:off x="8305800" y="6477000"/>
            <a:ext cx="609600" cy="369332"/>
          </a:xfrm>
          <a:prstGeom prst="rect">
            <a:avLst/>
          </a:prstGeom>
          <a:noFill/>
        </p:spPr>
        <p:txBody>
          <a:bodyPr wrap="square" rtlCol="0">
            <a:spAutoFit/>
          </a:bodyPr>
          <a:lstStyle/>
          <a:p>
            <a:r>
              <a:rPr lang="en-US" dirty="0" smtClean="0"/>
              <a:t>J.K.</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4495800"/>
            <a:ext cx="8183880" cy="1996440"/>
          </a:xfrm>
        </p:spPr>
        <p:txBody>
          <a:bodyPr>
            <a:normAutofit fontScale="90000"/>
          </a:bodyPr>
          <a:lstStyle/>
          <a:p>
            <a:r>
              <a:rPr lang="en-US" dirty="0" smtClean="0"/>
              <a:t>Orienting Question #4b: </a:t>
            </a:r>
            <a:br>
              <a:rPr lang="en-US" dirty="0" smtClean="0"/>
            </a:br>
            <a:r>
              <a:rPr lang="en-US" dirty="0" smtClean="0"/>
              <a:t>How are Program Theories used in evaluation?</a:t>
            </a:r>
            <a:br>
              <a:rPr lang="en-US" dirty="0" smtClean="0"/>
            </a:br>
            <a:endParaRPr lang="en-US" dirty="0"/>
          </a:p>
        </p:txBody>
      </p:sp>
      <p:sp>
        <p:nvSpPr>
          <p:cNvPr id="8" name="Content Placeholder 7"/>
          <p:cNvSpPr>
            <a:spLocks noGrp="1"/>
          </p:cNvSpPr>
          <p:nvPr>
            <p:ph idx="1"/>
          </p:nvPr>
        </p:nvSpPr>
        <p:spPr>
          <a:xfrm>
            <a:off x="502920" y="530352"/>
            <a:ext cx="8183880" cy="3051048"/>
          </a:xfrm>
        </p:spPr>
        <p:txBody>
          <a:bodyPr>
            <a:normAutofit fontScale="85000" lnSpcReduction="20000"/>
          </a:bodyPr>
          <a:lstStyle/>
          <a:p>
            <a:pPr>
              <a:buNone/>
            </a:pPr>
            <a:r>
              <a:rPr lang="en-US" b="1" dirty="0" smtClean="0"/>
              <a:t>Theory-Based evaluation</a:t>
            </a:r>
            <a:endParaRPr lang="en-US" dirty="0" smtClean="0"/>
          </a:p>
          <a:p>
            <a:pPr lvl="0"/>
            <a:r>
              <a:rPr lang="en-US" dirty="0" smtClean="0"/>
              <a:t>Is used by evaluators to gain a better understanding of the program</a:t>
            </a:r>
          </a:p>
          <a:p>
            <a:pPr lvl="0"/>
            <a:r>
              <a:rPr lang="en-US" dirty="0" smtClean="0"/>
              <a:t>Better define the evaluation questions the study should address</a:t>
            </a:r>
          </a:p>
          <a:p>
            <a:pPr lvl="0"/>
            <a:r>
              <a:rPr lang="en-US" dirty="0" smtClean="0"/>
              <a:t>To aid their choices of what concepts to measure and when to measure them</a:t>
            </a:r>
          </a:p>
          <a:p>
            <a:pPr lvl="0"/>
            <a:r>
              <a:rPr lang="en-US" dirty="0" smtClean="0"/>
              <a:t>To improve their interpretation of results and their feedback to stakeholders to enhance use.</a:t>
            </a:r>
          </a:p>
          <a:p>
            <a:pPr>
              <a:buNone/>
            </a:pPr>
            <a:endParaRPr lang="en-US" dirty="0"/>
          </a:p>
        </p:txBody>
      </p:sp>
      <p:sp>
        <p:nvSpPr>
          <p:cNvPr id="9" name="TextBox 8"/>
          <p:cNvSpPr txBox="1"/>
          <p:nvPr/>
        </p:nvSpPr>
        <p:spPr>
          <a:xfrm>
            <a:off x="8001000" y="6096000"/>
            <a:ext cx="685800" cy="369332"/>
          </a:xfrm>
          <a:prstGeom prst="rect">
            <a:avLst/>
          </a:prstGeom>
          <a:noFill/>
        </p:spPr>
        <p:txBody>
          <a:bodyPr wrap="square" rtlCol="0">
            <a:spAutoFit/>
          </a:bodyPr>
          <a:lstStyle/>
          <a:p>
            <a:r>
              <a:rPr lang="en-US" dirty="0" smtClean="0"/>
              <a:t>J.Y.</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1" nodeType="clickEffect">
                                  <p:stCondLst>
                                    <p:cond delay="0"/>
                                  </p:stCondLst>
                                  <p:iterate type="lt">
                                    <p:tmPct val="0"/>
                                  </p:iterate>
                                  <p:childTnLst>
                                    <p:set>
                                      <p:cBhvr>
                                        <p:cTn id="6" dur="1" fill="hold">
                                          <p:stCondLst>
                                            <p:cond delay="0"/>
                                          </p:stCondLst>
                                        </p:cTn>
                                        <p:tgtEl>
                                          <p:spTgt spid="7"/>
                                        </p:tgtEl>
                                        <p:attrNameLst>
                                          <p:attrName>style.visibility</p:attrName>
                                        </p:attrNameLst>
                                      </p:cBhvr>
                                      <p:to>
                                        <p:strVal val="visible"/>
                                      </p:to>
                                    </p:set>
                                    <p:animEffect transition="in" filter="box(in)">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iterate type="lt">
                                    <p:tmPct val="0"/>
                                  </p:iterate>
                                  <p:childTnLst>
                                    <p:set>
                                      <p:cBhvr>
                                        <p:cTn id="11" dur="1" fill="hold">
                                          <p:stCondLst>
                                            <p:cond delay="0"/>
                                          </p:stCondLst>
                                        </p:cTn>
                                        <p:tgtEl>
                                          <p:spTgt spid="8">
                                            <p:txEl>
                                              <p:pRg st="0" end="0"/>
                                            </p:txEl>
                                          </p:spTgt>
                                        </p:tgtEl>
                                        <p:attrNameLst>
                                          <p:attrName>style.visibility</p:attrName>
                                        </p:attrNameLst>
                                      </p:cBhvr>
                                      <p:to>
                                        <p:strVal val="visible"/>
                                      </p:to>
                                    </p:set>
                                    <p:animEffect transition="in" filter="box(in)">
                                      <p:cBhvr>
                                        <p:cTn id="12" dur="2000"/>
                                        <p:tgtEl>
                                          <p:spTgt spid="8">
                                            <p:txEl>
                                              <p:pRg st="0" end="0"/>
                                            </p:txEl>
                                          </p:spTgt>
                                        </p:tgtEl>
                                      </p:cBhvr>
                                    </p:animEffect>
                                  </p:childTnLst>
                                </p:cTn>
                              </p:par>
                              <p:par>
                                <p:cTn id="13" presetID="4" presetClass="entr" presetSubtype="16" fill="hold" nodeType="withEffect">
                                  <p:stCondLst>
                                    <p:cond delay="0"/>
                                  </p:stCondLst>
                                  <p:iterate type="lt">
                                    <p:tmPct val="0"/>
                                  </p:iterate>
                                  <p:childTnLst>
                                    <p:set>
                                      <p:cBhvr>
                                        <p:cTn id="14" dur="1" fill="hold">
                                          <p:stCondLst>
                                            <p:cond delay="0"/>
                                          </p:stCondLst>
                                        </p:cTn>
                                        <p:tgtEl>
                                          <p:spTgt spid="8">
                                            <p:txEl>
                                              <p:pRg st="1" end="1"/>
                                            </p:txEl>
                                          </p:spTgt>
                                        </p:tgtEl>
                                        <p:attrNameLst>
                                          <p:attrName>style.visibility</p:attrName>
                                        </p:attrNameLst>
                                      </p:cBhvr>
                                      <p:to>
                                        <p:strVal val="visible"/>
                                      </p:to>
                                    </p:set>
                                    <p:animEffect transition="in" filter="box(in)">
                                      <p:cBhvr>
                                        <p:cTn id="15" dur="2000"/>
                                        <p:tgtEl>
                                          <p:spTgt spid="8">
                                            <p:txEl>
                                              <p:pRg st="1" end="1"/>
                                            </p:txEl>
                                          </p:spTgt>
                                        </p:tgtEl>
                                      </p:cBhvr>
                                    </p:animEffect>
                                  </p:childTnLst>
                                </p:cTn>
                              </p:par>
                              <p:par>
                                <p:cTn id="16" presetID="4" presetClass="entr" presetSubtype="16" fill="hold" nodeType="withEffect">
                                  <p:stCondLst>
                                    <p:cond delay="0"/>
                                  </p:stCondLst>
                                  <p:iterate type="lt">
                                    <p:tmPct val="0"/>
                                  </p:iterate>
                                  <p:childTnLst>
                                    <p:set>
                                      <p:cBhvr>
                                        <p:cTn id="17" dur="1" fill="hold">
                                          <p:stCondLst>
                                            <p:cond delay="0"/>
                                          </p:stCondLst>
                                        </p:cTn>
                                        <p:tgtEl>
                                          <p:spTgt spid="8">
                                            <p:txEl>
                                              <p:pRg st="2" end="2"/>
                                            </p:txEl>
                                          </p:spTgt>
                                        </p:tgtEl>
                                        <p:attrNameLst>
                                          <p:attrName>style.visibility</p:attrName>
                                        </p:attrNameLst>
                                      </p:cBhvr>
                                      <p:to>
                                        <p:strVal val="visible"/>
                                      </p:to>
                                    </p:set>
                                    <p:animEffect transition="in" filter="box(in)">
                                      <p:cBhvr>
                                        <p:cTn id="18" dur="2000"/>
                                        <p:tgtEl>
                                          <p:spTgt spid="8">
                                            <p:txEl>
                                              <p:pRg st="2" end="2"/>
                                            </p:txEl>
                                          </p:spTgt>
                                        </p:tgtEl>
                                      </p:cBhvr>
                                    </p:animEffect>
                                  </p:childTnLst>
                                </p:cTn>
                              </p:par>
                              <p:par>
                                <p:cTn id="19" presetID="4" presetClass="entr" presetSubtype="16" fill="hold" nodeType="withEffect">
                                  <p:stCondLst>
                                    <p:cond delay="0"/>
                                  </p:stCondLst>
                                  <p:iterate type="lt">
                                    <p:tmPct val="0"/>
                                  </p:iterate>
                                  <p:childTnLst>
                                    <p:set>
                                      <p:cBhvr>
                                        <p:cTn id="20" dur="1" fill="hold">
                                          <p:stCondLst>
                                            <p:cond delay="0"/>
                                          </p:stCondLst>
                                        </p:cTn>
                                        <p:tgtEl>
                                          <p:spTgt spid="8">
                                            <p:txEl>
                                              <p:pRg st="3" end="3"/>
                                            </p:txEl>
                                          </p:spTgt>
                                        </p:tgtEl>
                                        <p:attrNameLst>
                                          <p:attrName>style.visibility</p:attrName>
                                        </p:attrNameLst>
                                      </p:cBhvr>
                                      <p:to>
                                        <p:strVal val="visible"/>
                                      </p:to>
                                    </p:set>
                                    <p:animEffect transition="in" filter="box(in)">
                                      <p:cBhvr>
                                        <p:cTn id="21" dur="2000"/>
                                        <p:tgtEl>
                                          <p:spTgt spid="8">
                                            <p:txEl>
                                              <p:pRg st="3" end="3"/>
                                            </p:txEl>
                                          </p:spTgt>
                                        </p:tgtEl>
                                      </p:cBhvr>
                                    </p:animEffect>
                                  </p:childTnLst>
                                </p:cTn>
                              </p:par>
                              <p:par>
                                <p:cTn id="22" presetID="4" presetClass="entr" presetSubtype="16" fill="hold" nodeType="withEffect">
                                  <p:stCondLst>
                                    <p:cond delay="0"/>
                                  </p:stCondLst>
                                  <p:iterate type="lt">
                                    <p:tmPct val="0"/>
                                  </p:iterate>
                                  <p:childTnLst>
                                    <p:set>
                                      <p:cBhvr>
                                        <p:cTn id="23" dur="1" fill="hold">
                                          <p:stCondLst>
                                            <p:cond delay="0"/>
                                          </p:stCondLst>
                                        </p:cTn>
                                        <p:tgtEl>
                                          <p:spTgt spid="8">
                                            <p:txEl>
                                              <p:pRg st="4" end="4"/>
                                            </p:txEl>
                                          </p:spTgt>
                                        </p:tgtEl>
                                        <p:attrNameLst>
                                          <p:attrName>style.visibility</p:attrName>
                                        </p:attrNameLst>
                                      </p:cBhvr>
                                      <p:to>
                                        <p:strVal val="visible"/>
                                      </p:to>
                                    </p:set>
                                    <p:animEffect transition="in" filter="box(in)">
                                      <p:cBhvr>
                                        <p:cTn id="24" dur="20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183880" cy="1143000"/>
          </a:xfrm>
        </p:spPr>
        <p:txBody>
          <a:bodyPr>
            <a:normAutofit/>
          </a:bodyPr>
          <a:lstStyle/>
          <a:p>
            <a:r>
              <a:rPr lang="en-US" dirty="0" smtClean="0"/>
              <a:t>Steps in Theory Based Evaluation</a:t>
            </a:r>
            <a:br>
              <a:rPr lang="en-US" dirty="0" smtClean="0"/>
            </a:br>
            <a:endParaRPr lang="en-US" dirty="0"/>
          </a:p>
        </p:txBody>
      </p:sp>
      <p:sp>
        <p:nvSpPr>
          <p:cNvPr id="3" name="Text Placeholder 2"/>
          <p:cNvSpPr>
            <a:spLocks noGrp="1"/>
          </p:cNvSpPr>
          <p:nvPr>
            <p:ph type="body" idx="1"/>
          </p:nvPr>
        </p:nvSpPr>
        <p:spPr>
          <a:xfrm>
            <a:off x="468344" y="1524000"/>
            <a:ext cx="8183880" cy="4521108"/>
          </a:xfrm>
        </p:spPr>
        <p:txBody>
          <a:bodyPr/>
          <a:lstStyle/>
          <a:p>
            <a:pPr marL="342900" lvl="0" indent="-342900">
              <a:buFont typeface="+mj-lt"/>
              <a:buAutoNum type="arabicParenR"/>
            </a:pPr>
            <a:r>
              <a:rPr lang="en-US" sz="2800" dirty="0" smtClean="0"/>
              <a:t>Engage Relevant stakeholder</a:t>
            </a:r>
          </a:p>
          <a:p>
            <a:pPr marL="342900" lvl="0" indent="-342900">
              <a:buFont typeface="+mj-lt"/>
              <a:buAutoNum type="arabicParenR"/>
            </a:pPr>
            <a:r>
              <a:rPr lang="en-US" sz="2800" dirty="0" smtClean="0"/>
              <a:t>Develop a first draft of program theory evaluator or evaluation team</a:t>
            </a:r>
          </a:p>
          <a:p>
            <a:pPr marL="342900" lvl="0" indent="-342900">
              <a:buFont typeface="+mj-lt"/>
              <a:buAutoNum type="arabicParenR"/>
            </a:pPr>
            <a:r>
              <a:rPr lang="en-US" sz="2800" dirty="0" smtClean="0"/>
              <a:t>Present draft to stakeholders for further discussion, reaction, and input</a:t>
            </a:r>
          </a:p>
          <a:p>
            <a:pPr marL="342900" lvl="0" indent="-342900">
              <a:buFont typeface="+mj-lt"/>
              <a:buAutoNum type="arabicParenR"/>
            </a:pPr>
            <a:r>
              <a:rPr lang="en-US" sz="2800" dirty="0" smtClean="0"/>
              <a:t>Conduct a plausibility check</a:t>
            </a:r>
          </a:p>
          <a:p>
            <a:pPr marL="342900" lvl="0" indent="-342900">
              <a:buFont typeface="+mj-lt"/>
              <a:buAutoNum type="arabicParenR"/>
            </a:pPr>
            <a:r>
              <a:rPr lang="en-US" sz="2800" dirty="0" smtClean="0"/>
              <a:t>Communicate findings to key stakeholders</a:t>
            </a:r>
          </a:p>
          <a:p>
            <a:pPr marL="342900" lvl="0" indent="-342900">
              <a:buFont typeface="+mj-lt"/>
              <a:buAutoNum type="arabicParenR"/>
            </a:pPr>
            <a:r>
              <a:rPr lang="en-US" sz="2800" dirty="0" smtClean="0"/>
              <a:t>Probe arrows for model specificity</a:t>
            </a:r>
          </a:p>
          <a:p>
            <a:pPr marL="342900" lvl="0" indent="-342900">
              <a:buFont typeface="+mj-lt"/>
              <a:buAutoNum type="arabicParenR"/>
            </a:pPr>
            <a:r>
              <a:rPr lang="en-US" sz="2800" dirty="0" smtClean="0"/>
              <a:t>Finalize program impact theory</a:t>
            </a:r>
          </a:p>
          <a:p>
            <a:endParaRPr lang="en-US" dirty="0"/>
          </a:p>
        </p:txBody>
      </p:sp>
      <p:sp>
        <p:nvSpPr>
          <p:cNvPr id="4" name="TextBox 3"/>
          <p:cNvSpPr txBox="1"/>
          <p:nvPr/>
        </p:nvSpPr>
        <p:spPr>
          <a:xfrm>
            <a:off x="7848600" y="6096000"/>
            <a:ext cx="609600" cy="381000"/>
          </a:xfrm>
          <a:prstGeom prst="rect">
            <a:avLst/>
          </a:prstGeom>
          <a:noFill/>
        </p:spPr>
        <p:txBody>
          <a:bodyPr wrap="square" rtlCol="0">
            <a:spAutoFit/>
          </a:bodyPr>
          <a:lstStyle/>
          <a:p>
            <a:r>
              <a:rPr lang="en-US" dirty="0" smtClean="0"/>
              <a:t>J.Y.</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amond(in)">
                                      <p:cBhvr>
                                        <p:cTn id="10" dur="2000"/>
                                        <p:tgtEl>
                                          <p:spTgt spid="3">
                                            <p:txEl>
                                              <p:pRg st="1" end="1"/>
                                            </p:txEl>
                                          </p:spTgt>
                                        </p:tgtEl>
                                      </p:cBhvr>
                                    </p:animEffect>
                                  </p:childTnLst>
                                </p:cTn>
                              </p:par>
                              <p:par>
                                <p:cTn id="11" presetID="8" presetClass="entr" presetSubtype="16"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amond(in)">
                                      <p:cBhvr>
                                        <p:cTn id="13" dur="2000"/>
                                        <p:tgtEl>
                                          <p:spTgt spid="3">
                                            <p:txEl>
                                              <p:pRg st="2" end="2"/>
                                            </p:txEl>
                                          </p:spTgt>
                                        </p:tgtEl>
                                      </p:cBhvr>
                                    </p:animEffect>
                                  </p:childTnLst>
                                </p:cTn>
                              </p:par>
                              <p:par>
                                <p:cTn id="14" presetID="8" presetClass="entr" presetSubtype="16"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diamond(in)">
                                      <p:cBhvr>
                                        <p:cTn id="16" dur="2000"/>
                                        <p:tgtEl>
                                          <p:spTgt spid="3">
                                            <p:txEl>
                                              <p:pRg st="3" end="3"/>
                                            </p:txEl>
                                          </p:spTgt>
                                        </p:tgtEl>
                                      </p:cBhvr>
                                    </p:animEffect>
                                  </p:childTnLst>
                                </p:cTn>
                              </p:par>
                              <p:par>
                                <p:cTn id="17" presetID="8" presetClass="entr" presetSubtype="16"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amond(in)">
                                      <p:cBhvr>
                                        <p:cTn id="19" dur="2000"/>
                                        <p:tgtEl>
                                          <p:spTgt spid="3">
                                            <p:txEl>
                                              <p:pRg st="4" end="4"/>
                                            </p:txEl>
                                          </p:spTgt>
                                        </p:tgtEl>
                                      </p:cBhvr>
                                    </p:animEffect>
                                  </p:childTnLst>
                                </p:cTn>
                              </p:par>
                              <p:par>
                                <p:cTn id="20" presetID="8" presetClass="entr" presetSubtype="16"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diamond(in)">
                                      <p:cBhvr>
                                        <p:cTn id="22" dur="2000"/>
                                        <p:tgtEl>
                                          <p:spTgt spid="3">
                                            <p:txEl>
                                              <p:pRg st="5" end="5"/>
                                            </p:txEl>
                                          </p:spTgt>
                                        </p:tgtEl>
                                      </p:cBhvr>
                                    </p:animEffect>
                                  </p:childTnLst>
                                </p:cTn>
                              </p:par>
                              <p:par>
                                <p:cTn id="23" presetID="8" presetClass="entr" presetSubtype="16"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diamond(in)">
                                      <p:cBhvr>
                                        <p:cTn id="25"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183880" cy="1051560"/>
          </a:xfrm>
        </p:spPr>
        <p:txBody>
          <a:bodyPr>
            <a:normAutofit fontScale="90000"/>
          </a:bodyPr>
          <a:lstStyle/>
          <a:p>
            <a:r>
              <a:rPr lang="en-US" dirty="0" smtClean="0"/>
              <a:t>Theory Driven Evaluation</a:t>
            </a:r>
            <a:br>
              <a:rPr lang="en-US" dirty="0" smtClean="0"/>
            </a:br>
            <a:endParaRPr lang="en-US" dirty="0"/>
          </a:p>
        </p:txBody>
      </p:sp>
      <p:sp>
        <p:nvSpPr>
          <p:cNvPr id="4" name="TextBox 3"/>
          <p:cNvSpPr txBox="1"/>
          <p:nvPr/>
        </p:nvSpPr>
        <p:spPr>
          <a:xfrm>
            <a:off x="609600" y="1600200"/>
            <a:ext cx="8001000" cy="3775777"/>
          </a:xfrm>
          <a:prstGeom prst="rect">
            <a:avLst/>
          </a:prstGeom>
          <a:noFill/>
        </p:spPr>
        <p:txBody>
          <a:bodyPr wrap="square" rtlCol="0">
            <a:spAutoFit/>
          </a:bodyPr>
          <a:lstStyle/>
          <a:p>
            <a:pPr lvl="0">
              <a:lnSpc>
                <a:spcPct val="150000"/>
              </a:lnSpc>
              <a:buFont typeface="Wingdings" pitchFamily="2" charset="2"/>
              <a:buChar char="Ø"/>
            </a:pPr>
            <a:r>
              <a:rPr lang="en-US" dirty="0"/>
              <a:t>Work with stakeholders to identify key questions to be answered in the evaluation and the appropriate designs  and methods for answering those </a:t>
            </a:r>
            <a:r>
              <a:rPr lang="en-US" dirty="0" smtClean="0"/>
              <a:t>questions</a:t>
            </a:r>
          </a:p>
          <a:p>
            <a:pPr lvl="0">
              <a:lnSpc>
                <a:spcPct val="150000"/>
              </a:lnSpc>
              <a:buFont typeface="Wingdings" pitchFamily="2" charset="2"/>
              <a:buChar char="Ø"/>
            </a:pPr>
            <a:r>
              <a:rPr lang="en-US" dirty="0" smtClean="0"/>
              <a:t>Emphasis </a:t>
            </a:r>
            <a:r>
              <a:rPr lang="en-US" dirty="0"/>
              <a:t>is on testing the program </a:t>
            </a:r>
            <a:r>
              <a:rPr lang="en-US" dirty="0" smtClean="0"/>
              <a:t>model</a:t>
            </a:r>
          </a:p>
          <a:p>
            <a:pPr lvl="0">
              <a:lnSpc>
                <a:spcPct val="150000"/>
              </a:lnSpc>
              <a:buFont typeface="Wingdings" pitchFamily="2" charset="2"/>
              <a:buChar char="Ø"/>
            </a:pPr>
            <a:r>
              <a:rPr lang="en-US" dirty="0" smtClean="0"/>
              <a:t>Provide </a:t>
            </a:r>
            <a:r>
              <a:rPr lang="en-US" dirty="0"/>
              <a:t>guidance as to what to measure and when to measure </a:t>
            </a:r>
            <a:r>
              <a:rPr lang="en-US" dirty="0" smtClean="0"/>
              <a:t>it</a:t>
            </a:r>
          </a:p>
          <a:p>
            <a:pPr lvl="0">
              <a:lnSpc>
                <a:spcPct val="150000"/>
              </a:lnSpc>
              <a:buFont typeface="Wingdings" pitchFamily="2" charset="2"/>
              <a:buChar char="Ø"/>
            </a:pPr>
            <a:r>
              <a:rPr lang="en-US" dirty="0" smtClean="0"/>
              <a:t>The </a:t>
            </a:r>
            <a:r>
              <a:rPr lang="en-US" dirty="0"/>
              <a:t>selection of the evaluation questions to be addressed depend on the stage of the program and what stakeholders hope to </a:t>
            </a:r>
            <a:r>
              <a:rPr lang="en-US" dirty="0" smtClean="0"/>
              <a:t>learn</a:t>
            </a:r>
          </a:p>
          <a:p>
            <a:pPr lvl="0">
              <a:lnSpc>
                <a:spcPct val="150000"/>
              </a:lnSpc>
              <a:buFont typeface="Wingdings" pitchFamily="2" charset="2"/>
              <a:buChar char="Ø"/>
            </a:pPr>
            <a:r>
              <a:rPr lang="en-US" dirty="0" smtClean="0"/>
              <a:t>Provides </a:t>
            </a:r>
            <a:r>
              <a:rPr lang="en-US" dirty="0"/>
              <a:t>evaluator with critical information that can be used throughout the evaluation </a:t>
            </a:r>
          </a:p>
        </p:txBody>
      </p:sp>
      <p:sp>
        <p:nvSpPr>
          <p:cNvPr id="5" name="TextBox 4"/>
          <p:cNvSpPr txBox="1"/>
          <p:nvPr/>
        </p:nvSpPr>
        <p:spPr>
          <a:xfrm>
            <a:off x="7467600" y="5867400"/>
            <a:ext cx="685800" cy="369332"/>
          </a:xfrm>
          <a:prstGeom prst="rect">
            <a:avLst/>
          </a:prstGeom>
          <a:noFill/>
        </p:spPr>
        <p:txBody>
          <a:bodyPr wrap="square" rtlCol="0">
            <a:spAutoFit/>
          </a:bodyPr>
          <a:lstStyle/>
          <a:p>
            <a:r>
              <a:rPr lang="en-US" dirty="0" smtClean="0"/>
              <a:t>J.Y.</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20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8" dur="2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2000" fill="hold"/>
                                        <p:tgtEl>
                                          <p:spTgt spid="4">
                                            <p:txEl>
                                              <p:pRg st="1" end="1"/>
                                            </p:txEl>
                                          </p:spTgt>
                                        </p:tgtEl>
                                        <p:attrNameLst>
                                          <p:attrName>ppt_x</p:attrName>
                                        </p:attrNameLst>
                                      </p:cBhvr>
                                      <p:tavLst>
                                        <p:tav tm="0">
                                          <p:val>
                                            <p:strVal val="0-#ppt_w/2"/>
                                          </p:val>
                                        </p:tav>
                                        <p:tav tm="100000">
                                          <p:val>
                                            <p:strVal val="#ppt_x"/>
                                          </p:val>
                                        </p:tav>
                                      </p:tavLst>
                                    </p:anim>
                                    <p:anim calcmode="lin" valueType="num">
                                      <p:cBhvr additive="base">
                                        <p:cTn id="14" dur="2000" fill="hold"/>
                                        <p:tgtEl>
                                          <p:spTgt spid="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2000" fill="hold"/>
                                        <p:tgtEl>
                                          <p:spTgt spid="4">
                                            <p:txEl>
                                              <p:pRg st="2" end="2"/>
                                            </p:txEl>
                                          </p:spTgt>
                                        </p:tgtEl>
                                        <p:attrNameLst>
                                          <p:attrName>ppt_x</p:attrName>
                                        </p:attrNameLst>
                                      </p:cBhvr>
                                      <p:tavLst>
                                        <p:tav tm="0">
                                          <p:val>
                                            <p:strVal val="0-#ppt_w/2"/>
                                          </p:val>
                                        </p:tav>
                                        <p:tav tm="100000">
                                          <p:val>
                                            <p:strVal val="#ppt_x"/>
                                          </p:val>
                                        </p:tav>
                                      </p:tavLst>
                                    </p:anim>
                                    <p:anim calcmode="lin" valueType="num">
                                      <p:cBhvr additive="base">
                                        <p:cTn id="20" dur="2000" fill="hold"/>
                                        <p:tgtEl>
                                          <p:spTgt spid="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2000" fill="hold"/>
                                        <p:tgtEl>
                                          <p:spTgt spid="4">
                                            <p:txEl>
                                              <p:pRg st="3" end="3"/>
                                            </p:txEl>
                                          </p:spTgt>
                                        </p:tgtEl>
                                        <p:attrNameLst>
                                          <p:attrName>ppt_x</p:attrName>
                                        </p:attrNameLst>
                                      </p:cBhvr>
                                      <p:tavLst>
                                        <p:tav tm="0">
                                          <p:val>
                                            <p:strVal val="0-#ppt_w/2"/>
                                          </p:val>
                                        </p:tav>
                                        <p:tav tm="100000">
                                          <p:val>
                                            <p:strVal val="#ppt_x"/>
                                          </p:val>
                                        </p:tav>
                                      </p:tavLst>
                                    </p:anim>
                                    <p:anim calcmode="lin" valueType="num">
                                      <p:cBhvr additive="base">
                                        <p:cTn id="26" dur="2000" fill="hold"/>
                                        <p:tgtEl>
                                          <p:spTgt spid="4">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2000" fill="hold"/>
                                        <p:tgtEl>
                                          <p:spTgt spid="4">
                                            <p:txEl>
                                              <p:pRg st="4" end="4"/>
                                            </p:txEl>
                                          </p:spTgt>
                                        </p:tgtEl>
                                        <p:attrNameLst>
                                          <p:attrName>ppt_x</p:attrName>
                                        </p:attrNameLst>
                                      </p:cBhvr>
                                      <p:tavLst>
                                        <p:tav tm="0">
                                          <p:val>
                                            <p:strVal val="0-#ppt_w/2"/>
                                          </p:val>
                                        </p:tav>
                                        <p:tav tm="100000">
                                          <p:val>
                                            <p:strVal val="#ppt_x"/>
                                          </p:val>
                                        </p:tav>
                                      </p:tavLst>
                                    </p:anim>
                                    <p:anim calcmode="lin" valueType="num">
                                      <p:cBhvr additive="base">
                                        <p:cTn id="32" dur="2000" fill="hold"/>
                                        <p:tgtEl>
                                          <p:spTgt spid="4">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1066800"/>
            <a:ext cx="8183880" cy="1447800"/>
          </a:xfrm>
        </p:spPr>
        <p:txBody>
          <a:bodyPr>
            <a:normAutofit fontScale="90000"/>
          </a:bodyPr>
          <a:lstStyle/>
          <a:p>
            <a:r>
              <a:rPr lang="en-US" dirty="0" smtClean="0"/>
              <a:t>Orienting Question #5: How do theory-based evaluation and objectives approaches differ?</a:t>
            </a:r>
            <a:br>
              <a:rPr lang="en-US" dirty="0" smtClean="0"/>
            </a:br>
            <a:endParaRPr lang="en-US" dirty="0"/>
          </a:p>
        </p:txBody>
      </p:sp>
      <p:sp>
        <p:nvSpPr>
          <p:cNvPr id="4" name="Content Placeholder 3"/>
          <p:cNvSpPr>
            <a:spLocks noGrp="1"/>
          </p:cNvSpPr>
          <p:nvPr>
            <p:ph sz="half" idx="1"/>
          </p:nvPr>
        </p:nvSpPr>
        <p:spPr>
          <a:xfrm>
            <a:off x="533400" y="2286000"/>
            <a:ext cx="3931920" cy="4038600"/>
          </a:xfrm>
        </p:spPr>
        <p:txBody>
          <a:bodyPr>
            <a:normAutofit fontScale="77500" lnSpcReduction="20000"/>
          </a:bodyPr>
          <a:lstStyle/>
          <a:p>
            <a:r>
              <a:rPr lang="en-US" dirty="0" smtClean="0"/>
              <a:t>Objectives Approach:</a:t>
            </a:r>
          </a:p>
          <a:p>
            <a:pPr marL="514350" indent="-514350">
              <a:buFont typeface="+mj-lt"/>
              <a:buAutoNum type="arabicPeriod"/>
            </a:pPr>
            <a:r>
              <a:rPr lang="en-US" dirty="0" smtClean="0"/>
              <a:t>The objectives are identified by group looking for the evaluation.</a:t>
            </a:r>
          </a:p>
          <a:p>
            <a:pPr marL="514350" indent="-514350">
              <a:buFont typeface="+mj-lt"/>
              <a:buAutoNum type="arabicPeriod"/>
            </a:pPr>
            <a:r>
              <a:rPr lang="en-US" dirty="0" smtClean="0"/>
              <a:t>Purpose of activity specified and then those purposes are being </a:t>
            </a:r>
            <a:r>
              <a:rPr lang="en-US" dirty="0" err="1" smtClean="0"/>
              <a:t>acheived</a:t>
            </a:r>
            <a:r>
              <a:rPr lang="en-US" dirty="0" smtClean="0"/>
              <a:t>.</a:t>
            </a:r>
          </a:p>
          <a:p>
            <a:pPr marL="514350" indent="-514350">
              <a:buFont typeface="+mj-lt"/>
              <a:buAutoNum type="arabicPeriod"/>
            </a:pPr>
            <a:r>
              <a:rPr lang="en-US" dirty="0" smtClean="0"/>
              <a:t>Individual credited-Ralph W. Tyler</a:t>
            </a:r>
            <a:endParaRPr lang="en-US" dirty="0"/>
          </a:p>
        </p:txBody>
      </p:sp>
      <p:sp>
        <p:nvSpPr>
          <p:cNvPr id="5" name="Content Placeholder 4"/>
          <p:cNvSpPr>
            <a:spLocks noGrp="1"/>
          </p:cNvSpPr>
          <p:nvPr>
            <p:ph sz="half" idx="2"/>
          </p:nvPr>
        </p:nvSpPr>
        <p:spPr>
          <a:xfrm>
            <a:off x="4800600" y="2362200"/>
            <a:ext cx="3931920" cy="4084320"/>
          </a:xfrm>
        </p:spPr>
        <p:txBody>
          <a:bodyPr>
            <a:normAutofit fontScale="77500" lnSpcReduction="20000"/>
          </a:bodyPr>
          <a:lstStyle/>
          <a:p>
            <a:r>
              <a:rPr lang="en-US" dirty="0" smtClean="0"/>
              <a:t>Theory-Based</a:t>
            </a:r>
          </a:p>
          <a:p>
            <a:pPr marL="514350" indent="-514350">
              <a:buFont typeface="+mj-lt"/>
              <a:buAutoNum type="arabicPeriod"/>
            </a:pPr>
            <a:r>
              <a:rPr lang="en-US" dirty="0" smtClean="0"/>
              <a:t>The evaluator discusses goals, basics, and objectives of program w/the stakeholders.</a:t>
            </a:r>
          </a:p>
          <a:p>
            <a:pPr marL="514350" indent="-514350">
              <a:buFont typeface="+mj-lt"/>
              <a:buAutoNum type="arabicPeriod"/>
            </a:pPr>
            <a:r>
              <a:rPr lang="en-US" dirty="0" smtClean="0"/>
              <a:t>The evaluator decides how the program should work and then sees if it works that way.</a:t>
            </a:r>
          </a:p>
          <a:p>
            <a:pPr marL="514350" indent="-514350">
              <a:buFont typeface="+mj-lt"/>
              <a:buAutoNum type="arabicPeriod"/>
            </a:pPr>
            <a:r>
              <a:rPr lang="en-US" dirty="0" smtClean="0"/>
              <a:t>Huey Chen and Leonard </a:t>
            </a:r>
            <a:r>
              <a:rPr lang="en-US" dirty="0" err="1" smtClean="0"/>
              <a:t>Bickman</a:t>
            </a:r>
            <a:r>
              <a:rPr lang="en-US" dirty="0" smtClean="0"/>
              <a:t> helped to develop approaches to theory based.</a:t>
            </a:r>
          </a:p>
          <a:p>
            <a:pPr marL="514350" indent="-514350">
              <a:buFont typeface="+mj-lt"/>
              <a:buAutoNum type="arabicPeriod"/>
            </a:pPr>
            <a:r>
              <a:rPr lang="en-US" dirty="0" smtClean="0"/>
              <a:t>Science based and quantitative.</a:t>
            </a:r>
          </a:p>
          <a:p>
            <a:endParaRPr lang="en-US" dirty="0"/>
          </a:p>
        </p:txBody>
      </p:sp>
      <p:sp>
        <p:nvSpPr>
          <p:cNvPr id="6" name="TextBox 5"/>
          <p:cNvSpPr txBox="1"/>
          <p:nvPr/>
        </p:nvSpPr>
        <p:spPr>
          <a:xfrm>
            <a:off x="7848600" y="6488668"/>
            <a:ext cx="914400" cy="369332"/>
          </a:xfrm>
          <a:prstGeom prst="rect">
            <a:avLst/>
          </a:prstGeom>
          <a:noFill/>
        </p:spPr>
        <p:txBody>
          <a:bodyPr wrap="square" rtlCol="0">
            <a:spAutoFit/>
          </a:bodyPr>
          <a:lstStyle/>
          <a:p>
            <a:r>
              <a:rPr lang="en-US" dirty="0" smtClean="0"/>
              <a:t>A.B.</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3"/>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wipe(down)">
                                      <p:cBhvr>
                                        <p:cTn id="11" dur="2000"/>
                                        <p:tgtEl>
                                          <p:spTgt spid="4">
                                            <p:txEl>
                                              <p:pRg st="0" end="0"/>
                                            </p:txEl>
                                          </p:spTgt>
                                        </p:tgtEl>
                                      </p:cBhvr>
                                    </p:animEffect>
                                  </p:childTnLst>
                                </p:cTn>
                              </p:par>
                              <p:par>
                                <p:cTn id="12" presetID="22" presetClass="entr" presetSubtype="4" fill="hold" nodeType="with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wipe(down)">
                                      <p:cBhvr>
                                        <p:cTn id="14" dur="2000"/>
                                        <p:tgtEl>
                                          <p:spTgt spid="4">
                                            <p:txEl>
                                              <p:pRg st="1" end="1"/>
                                            </p:txEl>
                                          </p:spTgt>
                                        </p:tgtEl>
                                      </p:cBhvr>
                                    </p:animEffect>
                                  </p:childTnLst>
                                </p:cTn>
                              </p:par>
                              <p:par>
                                <p:cTn id="15" presetID="22" presetClass="entr" presetSubtype="4" fill="hold"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down)">
                                      <p:cBhvr>
                                        <p:cTn id="17" dur="2000"/>
                                        <p:tgtEl>
                                          <p:spTgt spid="4">
                                            <p:txEl>
                                              <p:pRg st="2" end="2"/>
                                            </p:txEl>
                                          </p:spTgt>
                                        </p:tgtEl>
                                      </p:cBhvr>
                                    </p:animEffect>
                                  </p:childTnLst>
                                </p:cTn>
                              </p:par>
                              <p:par>
                                <p:cTn id="18" presetID="22" presetClass="entr" presetSubtype="4" fill="hold" nodeType="with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animEffect transition="in" filter="wipe(down)">
                                      <p:cBhvr>
                                        <p:cTn id="20" dur="2000"/>
                                        <p:tgtEl>
                                          <p:spTgt spid="4">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Effect transition="in" filter="wipe(down)">
                                      <p:cBhvr>
                                        <p:cTn id="25" dur="2000"/>
                                        <p:tgtEl>
                                          <p:spTgt spid="5">
                                            <p:txEl>
                                              <p:pRg st="0" end="0"/>
                                            </p:txEl>
                                          </p:spTgt>
                                        </p:tgtEl>
                                      </p:cBhvr>
                                    </p:animEffect>
                                  </p:childTnLst>
                                </p:cTn>
                              </p:par>
                              <p:par>
                                <p:cTn id="26" presetID="22" presetClass="entr" presetSubtype="4" fill="hold" nodeType="withEffect">
                                  <p:stCondLst>
                                    <p:cond delay="0"/>
                                  </p:stCondLst>
                                  <p:childTnLst>
                                    <p:set>
                                      <p:cBhvr>
                                        <p:cTn id="27" dur="1" fill="hold">
                                          <p:stCondLst>
                                            <p:cond delay="0"/>
                                          </p:stCondLst>
                                        </p:cTn>
                                        <p:tgtEl>
                                          <p:spTgt spid="5">
                                            <p:txEl>
                                              <p:pRg st="1" end="1"/>
                                            </p:txEl>
                                          </p:spTgt>
                                        </p:tgtEl>
                                        <p:attrNameLst>
                                          <p:attrName>style.visibility</p:attrName>
                                        </p:attrNameLst>
                                      </p:cBhvr>
                                      <p:to>
                                        <p:strVal val="visible"/>
                                      </p:to>
                                    </p:set>
                                    <p:animEffect transition="in" filter="wipe(down)">
                                      <p:cBhvr>
                                        <p:cTn id="28" dur="2000"/>
                                        <p:tgtEl>
                                          <p:spTgt spid="5">
                                            <p:txEl>
                                              <p:pRg st="1" end="1"/>
                                            </p:txEl>
                                          </p:spTgt>
                                        </p:tgtEl>
                                      </p:cBhvr>
                                    </p:animEffect>
                                  </p:childTnLst>
                                </p:cTn>
                              </p:par>
                              <p:par>
                                <p:cTn id="29" presetID="22" presetClass="entr" presetSubtype="4" fill="hold" nodeType="withEffect">
                                  <p:stCondLst>
                                    <p:cond delay="0"/>
                                  </p:stCondLst>
                                  <p:childTnLst>
                                    <p:set>
                                      <p:cBhvr>
                                        <p:cTn id="30" dur="1" fill="hold">
                                          <p:stCondLst>
                                            <p:cond delay="0"/>
                                          </p:stCondLst>
                                        </p:cTn>
                                        <p:tgtEl>
                                          <p:spTgt spid="5">
                                            <p:txEl>
                                              <p:pRg st="2" end="2"/>
                                            </p:txEl>
                                          </p:spTgt>
                                        </p:tgtEl>
                                        <p:attrNameLst>
                                          <p:attrName>style.visibility</p:attrName>
                                        </p:attrNameLst>
                                      </p:cBhvr>
                                      <p:to>
                                        <p:strVal val="visible"/>
                                      </p:to>
                                    </p:set>
                                    <p:animEffect transition="in" filter="wipe(down)">
                                      <p:cBhvr>
                                        <p:cTn id="31" dur="2000"/>
                                        <p:tgtEl>
                                          <p:spTgt spid="5">
                                            <p:txEl>
                                              <p:pRg st="2" end="2"/>
                                            </p:txEl>
                                          </p:spTgt>
                                        </p:tgtEl>
                                      </p:cBhvr>
                                    </p:animEffect>
                                  </p:childTnLst>
                                </p:cTn>
                              </p:par>
                              <p:par>
                                <p:cTn id="32" presetID="22" presetClass="entr" presetSubtype="4" fill="hold" nodeType="withEffect">
                                  <p:stCondLst>
                                    <p:cond delay="0"/>
                                  </p:stCondLst>
                                  <p:childTnLst>
                                    <p:set>
                                      <p:cBhvr>
                                        <p:cTn id="33" dur="1" fill="hold">
                                          <p:stCondLst>
                                            <p:cond delay="0"/>
                                          </p:stCondLst>
                                        </p:cTn>
                                        <p:tgtEl>
                                          <p:spTgt spid="5">
                                            <p:txEl>
                                              <p:pRg st="3" end="3"/>
                                            </p:txEl>
                                          </p:spTgt>
                                        </p:tgtEl>
                                        <p:attrNameLst>
                                          <p:attrName>style.visibility</p:attrName>
                                        </p:attrNameLst>
                                      </p:cBhvr>
                                      <p:to>
                                        <p:strVal val="visible"/>
                                      </p:to>
                                    </p:set>
                                    <p:animEffect transition="in" filter="wipe(down)">
                                      <p:cBhvr>
                                        <p:cTn id="34" dur="2000"/>
                                        <p:tgtEl>
                                          <p:spTgt spid="5">
                                            <p:txEl>
                                              <p:pRg st="3" end="3"/>
                                            </p:txEl>
                                          </p:spTgt>
                                        </p:tgtEl>
                                      </p:cBhvr>
                                    </p:animEffect>
                                  </p:childTnLst>
                                </p:cTn>
                              </p:par>
                              <p:par>
                                <p:cTn id="35" presetID="22" presetClass="entr" presetSubtype="4" fill="hold"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Effect transition="in" filter="wipe(down)">
                                      <p:cBhvr>
                                        <p:cTn id="37" dur="20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381000"/>
            <a:ext cx="8183880" cy="1447800"/>
          </a:xfrm>
          <a:ln cmpd="thinThick">
            <a:solidFill>
              <a:schemeClr val="tx1"/>
            </a:solidFill>
          </a:ln>
        </p:spPr>
        <p:txBody>
          <a:bodyPr>
            <a:normAutofit/>
          </a:bodyPr>
          <a:lstStyle/>
          <a:p>
            <a:pPr algn="ctr"/>
            <a:r>
              <a:rPr lang="en-US" sz="2700" dirty="0" smtClean="0"/>
              <a:t>Question #6: What are the strengths and limitations of program oriented evaluation approaches?</a:t>
            </a:r>
            <a:endParaRPr lang="en-US" dirty="0"/>
          </a:p>
        </p:txBody>
      </p:sp>
      <p:sp>
        <p:nvSpPr>
          <p:cNvPr id="6" name="Content Placeholder 5"/>
          <p:cNvSpPr>
            <a:spLocks noGrp="1"/>
          </p:cNvSpPr>
          <p:nvPr>
            <p:ph idx="1"/>
          </p:nvPr>
        </p:nvSpPr>
        <p:spPr>
          <a:xfrm>
            <a:off x="457200" y="1981200"/>
            <a:ext cx="8183880" cy="4187952"/>
          </a:xfrm>
        </p:spPr>
        <p:txBody>
          <a:bodyPr>
            <a:normAutofit/>
          </a:bodyPr>
          <a:lstStyle/>
          <a:p>
            <a:pPr>
              <a:buNone/>
            </a:pPr>
            <a:r>
              <a:rPr lang="en-US" dirty="0" smtClean="0"/>
              <a:t>Strengths:</a:t>
            </a:r>
            <a:endParaRPr lang="en-US" sz="2400" dirty="0" smtClean="0"/>
          </a:p>
          <a:p>
            <a:pPr lvl="0"/>
            <a:r>
              <a:rPr lang="en-US" dirty="0" smtClean="0"/>
              <a:t>Objective oriented – the simplicity of the concept and program makes it easy to understand, follow and possibly implement. </a:t>
            </a:r>
            <a:endParaRPr lang="en-US" sz="2400" dirty="0" smtClean="0"/>
          </a:p>
          <a:p>
            <a:pPr lvl="1"/>
            <a:r>
              <a:rPr lang="en-US" dirty="0" smtClean="0"/>
              <a:t>Face validity – the evaluator is being held accountable for what is being asked to be evaluated. They want to see if what is currently happening or working based on their own goals and objectives for the program. </a:t>
            </a:r>
            <a:endParaRPr lang="en-US" sz="2000" dirty="0" smtClean="0"/>
          </a:p>
          <a:p>
            <a:endParaRPr lang="en-US" dirty="0"/>
          </a:p>
        </p:txBody>
      </p:sp>
      <p:sp>
        <p:nvSpPr>
          <p:cNvPr id="7" name="TextBox 6"/>
          <p:cNvSpPr txBox="1"/>
          <p:nvPr/>
        </p:nvSpPr>
        <p:spPr>
          <a:xfrm>
            <a:off x="7924800" y="6324600"/>
            <a:ext cx="762000" cy="381000"/>
          </a:xfrm>
          <a:prstGeom prst="rect">
            <a:avLst/>
          </a:prstGeom>
          <a:noFill/>
        </p:spPr>
        <p:txBody>
          <a:bodyPr wrap="square" rtlCol="0">
            <a:spAutoFit/>
          </a:bodyPr>
          <a:lstStyle/>
          <a:p>
            <a:r>
              <a:rPr lang="en-US" dirty="0" smtClean="0"/>
              <a:t>A.B.</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dissolve">
                                      <p:cBhvr>
                                        <p:cTn id="12" dur="2000"/>
                                        <p:tgtEl>
                                          <p:spTgt spid="6">
                                            <p:txEl>
                                              <p:pRg st="0" end="0"/>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Effect transition="in" filter="dissolve">
                                      <p:cBhvr>
                                        <p:cTn id="15" dur="2000"/>
                                        <p:tgtEl>
                                          <p:spTgt spid="6">
                                            <p:txEl>
                                              <p:pRg st="1" end="1"/>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6">
                                            <p:txEl>
                                              <p:pRg st="2" end="2"/>
                                            </p:txEl>
                                          </p:spTgt>
                                        </p:tgtEl>
                                        <p:attrNameLst>
                                          <p:attrName>style.visibility</p:attrName>
                                        </p:attrNameLst>
                                      </p:cBhvr>
                                      <p:to>
                                        <p:strVal val="visible"/>
                                      </p:to>
                                    </p:set>
                                    <p:animEffect transition="in" filter="dissolve">
                                      <p:cBhvr>
                                        <p:cTn id="18" dur="20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Strengths (</a:t>
            </a:r>
            <a:r>
              <a:rPr lang="en-US" dirty="0" err="1" smtClean="0"/>
              <a:t>con’t</a:t>
            </a:r>
            <a:r>
              <a:rPr lang="en-US" dirty="0" smtClean="0"/>
              <a:t>)</a:t>
            </a:r>
            <a:endParaRPr lang="en-US" dirty="0"/>
          </a:p>
        </p:txBody>
      </p:sp>
      <p:sp>
        <p:nvSpPr>
          <p:cNvPr id="3" name="Content Placeholder 2"/>
          <p:cNvSpPr>
            <a:spLocks noGrp="1"/>
          </p:cNvSpPr>
          <p:nvPr>
            <p:ph idx="1"/>
          </p:nvPr>
        </p:nvSpPr>
        <p:spPr>
          <a:xfrm>
            <a:off x="457200" y="838200"/>
            <a:ext cx="8183880" cy="4187952"/>
          </a:xfrm>
        </p:spPr>
        <p:txBody>
          <a:bodyPr/>
          <a:lstStyle/>
          <a:p>
            <a:pPr lvl="0"/>
            <a:r>
              <a:rPr lang="en-US" dirty="0" smtClean="0"/>
              <a:t>Theory oriented – the chance for the evaluator to partake in dialogue with the stakeholders is a strength of the program because it helps them to expand their knowledge on the topic. </a:t>
            </a:r>
            <a:endParaRPr lang="en-US" sz="2400" dirty="0" smtClean="0"/>
          </a:p>
          <a:p>
            <a:pPr lvl="1"/>
            <a:r>
              <a:rPr lang="en-US" dirty="0" smtClean="0"/>
              <a:t>This then leads to the evaluator to have a clear understanding of the program so they know how to properly evaluate the program. </a:t>
            </a:r>
            <a:endParaRPr lang="en-US" sz="2000" dirty="0" smtClean="0"/>
          </a:p>
          <a:p>
            <a:endParaRPr lang="en-US" dirty="0"/>
          </a:p>
        </p:txBody>
      </p:sp>
      <p:sp>
        <p:nvSpPr>
          <p:cNvPr id="4" name="TextBox 3"/>
          <p:cNvSpPr txBox="1"/>
          <p:nvPr/>
        </p:nvSpPr>
        <p:spPr>
          <a:xfrm>
            <a:off x="7848600" y="6096000"/>
            <a:ext cx="762000" cy="369332"/>
          </a:xfrm>
          <a:prstGeom prst="rect">
            <a:avLst/>
          </a:prstGeom>
          <a:noFill/>
        </p:spPr>
        <p:txBody>
          <a:bodyPr wrap="square" rtlCol="0">
            <a:spAutoFit/>
          </a:bodyPr>
          <a:lstStyle/>
          <a:p>
            <a:r>
              <a:rPr lang="en-US" dirty="0" smtClean="0"/>
              <a:t>A.B.</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2000"/>
                                        <p:tgtEl>
                                          <p:spTgt spid="3">
                                            <p:txEl>
                                              <p:pRg st="0" end="0"/>
                                            </p:txEl>
                                          </p:spTgt>
                                        </p:tgtEl>
                                      </p:cBhvr>
                                    </p:animEffect>
                                  </p:childTnLst>
                                </p:cTn>
                              </p:par>
                              <p:par>
                                <p:cTn id="13" presetID="5" presetClass="entr" presetSubtype="1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checkerboard(across)">
                                      <p:cBhvr>
                                        <p:cTn id="15"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183880" cy="1051560"/>
          </a:xfrm>
        </p:spPr>
        <p:txBody>
          <a:bodyPr>
            <a:normAutofit fontScale="90000"/>
          </a:bodyPr>
          <a:lstStyle/>
          <a:p>
            <a:r>
              <a:rPr lang="en-US" dirty="0" smtClean="0"/>
              <a:t>Weaknesses:</a:t>
            </a:r>
            <a:br>
              <a:rPr lang="en-US" dirty="0" smtClean="0"/>
            </a:br>
            <a:endParaRPr lang="en-US" dirty="0"/>
          </a:p>
        </p:txBody>
      </p:sp>
      <p:sp>
        <p:nvSpPr>
          <p:cNvPr id="3" name="Content Placeholder 2"/>
          <p:cNvSpPr>
            <a:spLocks noGrp="1"/>
          </p:cNvSpPr>
          <p:nvPr>
            <p:ph sz="half" idx="1"/>
          </p:nvPr>
        </p:nvSpPr>
        <p:spPr>
          <a:xfrm>
            <a:off x="457200" y="1447800"/>
            <a:ext cx="8001000" cy="4572000"/>
          </a:xfrm>
        </p:spPr>
        <p:txBody>
          <a:bodyPr>
            <a:normAutofit fontScale="92500" lnSpcReduction="20000"/>
          </a:bodyPr>
          <a:lstStyle/>
          <a:p>
            <a:pPr lvl="0"/>
            <a:r>
              <a:rPr lang="en-US" sz="2800" dirty="0" smtClean="0"/>
              <a:t>Objective oriented – the evaluator can have a single minded focus on the objectives which will cause them to overlook the complications, elements and factors contributing to that programs success or failure.</a:t>
            </a:r>
            <a:endParaRPr lang="en-US" sz="2400" dirty="0" smtClean="0"/>
          </a:p>
          <a:p>
            <a:pPr marL="804672" lvl="1" indent="-457200">
              <a:buFont typeface="+mj-lt"/>
              <a:buAutoNum type="alphaLcPeriod"/>
            </a:pPr>
            <a:r>
              <a:rPr lang="en-US" sz="2400" dirty="0" smtClean="0"/>
              <a:t>This approach does not ask for the evaluator to gain an understanding of the context in which the program operates this could then be what is affecting the program’s success or failure.</a:t>
            </a:r>
            <a:endParaRPr lang="en-US" sz="2000" dirty="0" smtClean="0"/>
          </a:p>
          <a:p>
            <a:pPr marL="804672" lvl="1" indent="-457200">
              <a:buFont typeface="+mj-lt"/>
              <a:buAutoNum type="alphaLcPeriod"/>
            </a:pPr>
            <a:r>
              <a:rPr lang="en-US" sz="2400" dirty="0" smtClean="0"/>
              <a:t>Evaluator could ignore the actual value of the objective. Since the evaluator is told what the objectives are they are not asked to evaluate whether that objective even fits the program. </a:t>
            </a:r>
            <a:endParaRPr lang="en-US" sz="2000" dirty="0" smtClean="0"/>
          </a:p>
          <a:p>
            <a:endParaRPr lang="en-US" dirty="0"/>
          </a:p>
        </p:txBody>
      </p:sp>
      <p:sp>
        <p:nvSpPr>
          <p:cNvPr id="5" name="TextBox 4"/>
          <p:cNvSpPr txBox="1"/>
          <p:nvPr/>
        </p:nvSpPr>
        <p:spPr>
          <a:xfrm>
            <a:off x="7848600" y="6553200"/>
            <a:ext cx="762000" cy="369332"/>
          </a:xfrm>
          <a:prstGeom prst="rect">
            <a:avLst/>
          </a:prstGeom>
          <a:noFill/>
        </p:spPr>
        <p:txBody>
          <a:bodyPr wrap="square" rtlCol="0">
            <a:spAutoFit/>
          </a:bodyPr>
          <a:lstStyle/>
          <a:p>
            <a:r>
              <a:rPr lang="en-US" dirty="0" smtClean="0"/>
              <a:t>A.B.</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5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2"/>
                                        </p:tgtEl>
                                        <p:attrNameLst>
                                          <p:attrName>fillcolor</p:attrName>
                                        </p:attrNameLst>
                                      </p:cBhvr>
                                      <p:tavLst>
                                        <p:tav tm="0">
                                          <p:val>
                                            <p:clrVal>
                                              <a:schemeClr val="accent2"/>
                                            </p:clrVal>
                                          </p:val>
                                        </p:tav>
                                        <p:tav tm="50000">
                                          <p:val>
                                            <p:clrVal>
                                              <a:schemeClr val="hlink"/>
                                            </p:clrVal>
                                          </p:val>
                                        </p:tav>
                                      </p:tavLst>
                                    </p:anim>
                                    <p:set>
                                      <p:cBhvr>
                                        <p:cTn id="9" dur="50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8" presetClass="entr" presetSubtype="16"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diamond(in)">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diamond(in)">
                                      <p:cBhvr>
                                        <p:cTn id="19" dur="2000"/>
                                        <p:tgtEl>
                                          <p:spTgt spid="3">
                                            <p:txEl>
                                              <p:pRg st="1" end="1"/>
                                            </p:txEl>
                                          </p:spTgt>
                                        </p:tgtEl>
                                      </p:cBhvr>
                                    </p:animEffect>
                                  </p:childTnLst>
                                </p:cTn>
                              </p:par>
                              <p:par>
                                <p:cTn id="20" presetID="8" presetClass="entr" presetSubtype="16"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amond(in)">
                                      <p:cBhvr>
                                        <p:cTn id="2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Weaknesses (</a:t>
            </a:r>
            <a:r>
              <a:rPr lang="en-US" dirty="0" err="1" smtClean="0"/>
              <a:t>con’t</a:t>
            </a:r>
            <a:r>
              <a:rPr lang="en-US" dirty="0" smtClean="0"/>
              <a:t>)</a:t>
            </a:r>
            <a:endParaRPr lang="en-US" dirty="0"/>
          </a:p>
        </p:txBody>
      </p:sp>
      <p:sp>
        <p:nvSpPr>
          <p:cNvPr id="3" name="Content Placeholder 2"/>
          <p:cNvSpPr>
            <a:spLocks noGrp="1"/>
          </p:cNvSpPr>
          <p:nvPr>
            <p:ph sz="half" idx="1"/>
          </p:nvPr>
        </p:nvSpPr>
        <p:spPr>
          <a:xfrm>
            <a:off x="514352" y="530352"/>
            <a:ext cx="8096248" cy="4651248"/>
          </a:xfrm>
        </p:spPr>
        <p:txBody>
          <a:bodyPr>
            <a:normAutofit fontScale="92500" lnSpcReduction="10000"/>
          </a:bodyPr>
          <a:lstStyle/>
          <a:p>
            <a:pPr lvl="0"/>
            <a:r>
              <a:rPr lang="en-US" sz="2800" dirty="0" smtClean="0"/>
              <a:t>Theory oriented – this like the objective oriented can cause the evaluator to ignore certain aspects of the program that are important because the evaluator is so focused on the theory of how it runs and not how it is actually running.</a:t>
            </a:r>
            <a:endParaRPr lang="en-US" sz="2400" dirty="0" smtClean="0"/>
          </a:p>
          <a:p>
            <a:pPr marL="804672" lvl="1" indent="-457200">
              <a:buFont typeface="+mj-lt"/>
              <a:buAutoNum type="alphaLcPeriod"/>
            </a:pPr>
            <a:r>
              <a:rPr lang="en-US" sz="2400" dirty="0" smtClean="0"/>
              <a:t>Evaluators may ignore the needs or values of stakeholders involved with the program.</a:t>
            </a:r>
            <a:endParaRPr lang="en-US" sz="2000" dirty="0" smtClean="0"/>
          </a:p>
          <a:p>
            <a:pPr marL="804672" lvl="1" indent="-457200">
              <a:buFont typeface="+mj-lt"/>
              <a:buAutoNum type="alphaLcPeriod"/>
            </a:pPr>
            <a:r>
              <a:rPr lang="en-US" sz="2400" dirty="0" smtClean="0"/>
              <a:t>This approach may also oversimplify the complexity of the program making it feel easier to evaluate than it really is because not all of the surrounding factors are accounted for in the process. </a:t>
            </a:r>
            <a:endParaRPr lang="en-US" sz="2000" dirty="0" smtClean="0"/>
          </a:p>
          <a:p>
            <a:endParaRPr lang="en-US" dirty="0"/>
          </a:p>
        </p:txBody>
      </p:sp>
      <p:sp>
        <p:nvSpPr>
          <p:cNvPr id="5" name="TextBox 4"/>
          <p:cNvSpPr txBox="1"/>
          <p:nvPr/>
        </p:nvSpPr>
        <p:spPr>
          <a:xfrm>
            <a:off x="8077200" y="6248400"/>
            <a:ext cx="685800" cy="369332"/>
          </a:xfrm>
          <a:prstGeom prst="rect">
            <a:avLst/>
          </a:prstGeom>
          <a:noFill/>
        </p:spPr>
        <p:txBody>
          <a:bodyPr wrap="square" rtlCol="0">
            <a:spAutoFit/>
          </a:bodyPr>
          <a:lstStyle/>
          <a:p>
            <a:r>
              <a:rPr lang="en-US" dirty="0" smtClean="0"/>
              <a:t>A.B.</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1+#ppt_w/2"/>
                                          </p:val>
                                        </p:tav>
                                        <p:tav tm="100000">
                                          <p:val>
                                            <p:strVal val="#ppt_x"/>
                                          </p:val>
                                        </p:tav>
                                      </p:tavLst>
                                    </p:anim>
                                    <p:anim calcmode="lin" valueType="num">
                                      <p:cBhvr additive="base">
                                        <p:cTn id="8" dur="2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2"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20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2"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20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20" dur="2000" fill="hold"/>
                                        <p:tgtEl>
                                          <p:spTgt spid="3">
                                            <p:txEl>
                                              <p:pRg st="1" end="1"/>
                                            </p:txEl>
                                          </p:spTgt>
                                        </p:tgtEl>
                                        <p:attrNameLst>
                                          <p:attrName>ppt_y</p:attrName>
                                        </p:attrNameLst>
                                      </p:cBhvr>
                                      <p:tavLst>
                                        <p:tav tm="0">
                                          <p:val>
                                            <p:strVal val="#ppt_y"/>
                                          </p:val>
                                        </p:tav>
                                        <p:tav tm="100000">
                                          <p:val>
                                            <p:strVal val="#ppt_y"/>
                                          </p:val>
                                        </p:tav>
                                      </p:tavLst>
                                    </p:anim>
                                  </p:childTnLst>
                                </p:cTn>
                              </p:par>
                              <p:par>
                                <p:cTn id="21" presetID="7" presetClass="entr" presetSubtype="2" fill="hold"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20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4" dur="2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183880" cy="1051560"/>
          </a:xfrm>
        </p:spPr>
        <p:txBody>
          <a:bodyPr>
            <a:normAutofit fontScale="90000"/>
          </a:bodyPr>
          <a:lstStyle/>
          <a:p>
            <a:r>
              <a:rPr lang="en-US" dirty="0" smtClean="0"/>
              <a:t>Orienting Question # 7:  What is goal-free evaluation?</a:t>
            </a:r>
            <a:endParaRPr lang="en-US" dirty="0"/>
          </a:p>
        </p:txBody>
      </p:sp>
      <p:sp>
        <p:nvSpPr>
          <p:cNvPr id="3" name="Content Placeholder 2"/>
          <p:cNvSpPr>
            <a:spLocks noGrp="1"/>
          </p:cNvSpPr>
          <p:nvPr>
            <p:ph sz="half" idx="1"/>
          </p:nvPr>
        </p:nvSpPr>
        <p:spPr>
          <a:xfrm>
            <a:off x="533400" y="2057400"/>
            <a:ext cx="7848600" cy="3505200"/>
          </a:xfrm>
        </p:spPr>
        <p:txBody>
          <a:bodyPr/>
          <a:lstStyle/>
          <a:p>
            <a:r>
              <a:rPr lang="en-US" dirty="0" smtClean="0"/>
              <a:t>Rationale: “Goals should not be taken as givens.”</a:t>
            </a:r>
          </a:p>
          <a:p>
            <a:r>
              <a:rPr lang="en-US" dirty="0" smtClean="0"/>
              <a:t>Developed by </a:t>
            </a:r>
            <a:r>
              <a:rPr lang="en-US" dirty="0" err="1" smtClean="0"/>
              <a:t>Scriven</a:t>
            </a:r>
            <a:r>
              <a:rPr lang="en-US" dirty="0" smtClean="0"/>
              <a:t> (1972)---believes the most important function of a goal-free evaluation is to reduce the bias that occurs from knowing program goals</a:t>
            </a:r>
          </a:p>
          <a:p>
            <a:r>
              <a:rPr lang="en-US" dirty="0" smtClean="0"/>
              <a:t>Thus…increase objectivity in judging the program as a whole.</a:t>
            </a:r>
            <a:endParaRPr lang="en-US" dirty="0"/>
          </a:p>
        </p:txBody>
      </p:sp>
      <p:sp>
        <p:nvSpPr>
          <p:cNvPr id="6" name="TextBox 5"/>
          <p:cNvSpPr txBox="1"/>
          <p:nvPr/>
        </p:nvSpPr>
        <p:spPr>
          <a:xfrm>
            <a:off x="7543800" y="6019800"/>
            <a:ext cx="914400" cy="369332"/>
          </a:xfrm>
          <a:prstGeom prst="rect">
            <a:avLst/>
          </a:prstGeom>
          <a:noFill/>
        </p:spPr>
        <p:txBody>
          <a:bodyPr wrap="square" rtlCol="0">
            <a:spAutoFit/>
          </a:bodyPr>
          <a:lstStyle/>
          <a:p>
            <a:r>
              <a:rPr lang="en-US" dirty="0" smtClean="0"/>
              <a:t>J.L.</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8" presetClass="emph" presetSubtype="0" fill="hold" nodeType="clickEffect">
                                  <p:stCondLst>
                                    <p:cond delay="0"/>
                                  </p:stCondLst>
                                  <p:childTnLst>
                                    <p:animRot by="21600000">
                                      <p:cBhvr>
                                        <p:cTn id="10" dur="2000" fill="hold"/>
                                        <p:tgtEl>
                                          <p:spTgt spid="3">
                                            <p:txEl>
                                              <p:pRg st="0" end="0"/>
                                            </p:txEl>
                                          </p:spTgt>
                                        </p:tgtEl>
                                        <p:attrNameLst>
                                          <p:attrName>r</p:attrName>
                                        </p:attrNameLst>
                                      </p:cBhvr>
                                    </p:animRot>
                                  </p:childTnLst>
                                </p:cTn>
                              </p:par>
                              <p:par>
                                <p:cTn id="11" presetID="8" presetClass="emph" presetSubtype="0" fill="hold" nodeType="withEffect">
                                  <p:stCondLst>
                                    <p:cond delay="0"/>
                                  </p:stCondLst>
                                  <p:childTnLst>
                                    <p:animRot by="21600000">
                                      <p:cBhvr>
                                        <p:cTn id="12" dur="2000" fill="hold"/>
                                        <p:tgtEl>
                                          <p:spTgt spid="3">
                                            <p:txEl>
                                              <p:pRg st="1" end="1"/>
                                            </p:txEl>
                                          </p:spTgt>
                                        </p:tgtEl>
                                        <p:attrNameLst>
                                          <p:attrName>r</p:attrName>
                                        </p:attrNameLst>
                                      </p:cBhvr>
                                    </p:animRot>
                                  </p:childTnLst>
                                </p:cTn>
                              </p:par>
                              <p:par>
                                <p:cTn id="13" presetID="8" presetClass="emph" presetSubtype="0" fill="hold" nodeType="withEffect">
                                  <p:stCondLst>
                                    <p:cond delay="0"/>
                                  </p:stCondLst>
                                  <p:childTnLst>
                                    <p:animRot by="21600000">
                                      <p:cBhvr>
                                        <p:cTn id="14" dur="2000" fill="hold"/>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0"/>
            <a:ext cx="8183880" cy="1295400"/>
          </a:xfrm>
        </p:spPr>
        <p:txBody>
          <a:bodyPr>
            <a:normAutofit fontScale="90000"/>
          </a:bodyPr>
          <a:lstStyle/>
          <a:p>
            <a:r>
              <a:rPr lang="en-US" dirty="0" smtClean="0"/>
              <a:t>Orienting Question #8:  What does it teach us about conducting an evaluation?</a:t>
            </a:r>
            <a:endParaRPr lang="en-US" dirty="0"/>
          </a:p>
        </p:txBody>
      </p:sp>
      <p:sp>
        <p:nvSpPr>
          <p:cNvPr id="3" name="Content Placeholder 2"/>
          <p:cNvSpPr>
            <a:spLocks noGrp="1"/>
          </p:cNvSpPr>
          <p:nvPr>
            <p:ph sz="half" idx="1"/>
          </p:nvPr>
        </p:nvSpPr>
        <p:spPr>
          <a:xfrm>
            <a:off x="533400" y="2362200"/>
            <a:ext cx="7848600" cy="3200400"/>
          </a:xfrm>
        </p:spPr>
        <p:txBody>
          <a:bodyPr/>
          <a:lstStyle/>
          <a:p>
            <a:r>
              <a:rPr lang="en-US" dirty="0" smtClean="0"/>
              <a:t>Goals can act as “blinders” causing us to possibly miss the most important outcomes not related to the goals.</a:t>
            </a:r>
          </a:p>
          <a:p>
            <a:r>
              <a:rPr lang="en-US" dirty="0" smtClean="0"/>
              <a:t>Goal-free evaluation was proposed to primarily indentify the unanticipated side effects that an objectives-oriented evaluation might miss</a:t>
            </a:r>
            <a:endParaRPr lang="en-US" dirty="0"/>
          </a:p>
        </p:txBody>
      </p:sp>
      <p:sp>
        <p:nvSpPr>
          <p:cNvPr id="6" name="TextBox 5"/>
          <p:cNvSpPr txBox="1"/>
          <p:nvPr/>
        </p:nvSpPr>
        <p:spPr>
          <a:xfrm>
            <a:off x="7543800" y="5943600"/>
            <a:ext cx="762000" cy="369332"/>
          </a:xfrm>
          <a:prstGeom prst="rect">
            <a:avLst/>
          </a:prstGeom>
          <a:noFill/>
        </p:spPr>
        <p:txBody>
          <a:bodyPr wrap="square" rtlCol="0">
            <a:spAutoFit/>
          </a:bodyPr>
          <a:lstStyle/>
          <a:p>
            <a:r>
              <a:rPr lang="en-US" dirty="0" smtClean="0"/>
              <a:t>J.L.</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amond(in)">
                                      <p:cBhvr>
                                        <p:cTn id="12" dur="2000"/>
                                        <p:tgtEl>
                                          <p:spTgt spid="3">
                                            <p:txEl>
                                              <p:pRg st="0" end="0"/>
                                            </p:txEl>
                                          </p:spTgt>
                                        </p:tgtEl>
                                      </p:cBhvr>
                                    </p:animEffect>
                                  </p:childTnLst>
                                </p:cTn>
                              </p:par>
                              <p:par>
                                <p:cTn id="13" presetID="8" presetClass="entr" presetSubtype="16"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diamond(in)">
                                      <p:cBhvr>
                                        <p:cTn id="15"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183880" cy="2057400"/>
          </a:xfrm>
        </p:spPr>
        <p:txBody>
          <a:bodyPr>
            <a:normAutofit fontScale="90000"/>
          </a:bodyPr>
          <a:lstStyle/>
          <a:p>
            <a:r>
              <a:rPr lang="en-US" sz="2700" u="sng" dirty="0" smtClean="0"/>
              <a:t/>
            </a:r>
            <a:br>
              <a:rPr lang="en-US" sz="2700" u="sng" dirty="0" smtClean="0"/>
            </a:br>
            <a:r>
              <a:rPr lang="en-US" sz="2700" u="sng" dirty="0" smtClean="0"/>
              <a:t/>
            </a:r>
            <a:br>
              <a:rPr lang="en-US" sz="2700" u="sng" dirty="0" smtClean="0"/>
            </a:br>
            <a:r>
              <a:rPr lang="en-US" sz="2700" u="sng" dirty="0" smtClean="0"/>
              <a:t/>
            </a:r>
            <a:br>
              <a:rPr lang="en-US" sz="2700" u="sng" dirty="0" smtClean="0"/>
            </a:br>
            <a:r>
              <a:rPr lang="en-US" sz="2700" u="sng" dirty="0" smtClean="0"/>
              <a:t/>
            </a:r>
            <a:br>
              <a:rPr lang="en-US" sz="2700" u="sng" dirty="0" smtClean="0"/>
            </a:br>
            <a:r>
              <a:rPr lang="en-US" sz="2700" u="sng" dirty="0" smtClean="0"/>
              <a:t>Orienting Questions</a:t>
            </a:r>
            <a:r>
              <a:rPr lang="en-US" sz="2700" dirty="0" smtClean="0"/>
              <a:t>:  </a:t>
            </a:r>
            <a:br>
              <a:rPr lang="en-US" sz="2700" dirty="0" smtClean="0"/>
            </a:br>
            <a:r>
              <a:rPr lang="en-US" sz="2700" dirty="0" smtClean="0"/>
              <a:t>	#1 What are the key concepts of the objectives-oriented evaluation approach?</a:t>
            </a:r>
            <a:br>
              <a:rPr lang="en-US" sz="2700" dirty="0" smtClean="0"/>
            </a:br>
            <a:r>
              <a:rPr lang="en-US" sz="2700" dirty="0" smtClean="0"/>
              <a:t>	#2 How has this approach influenced evaluation? </a:t>
            </a:r>
            <a:r>
              <a:rPr lang="en-US" sz="2200" dirty="0" smtClean="0"/>
              <a:t/>
            </a:r>
            <a:br>
              <a:rPr lang="en-US" sz="2200" dirty="0" smtClean="0"/>
            </a:br>
            <a:endParaRPr lang="en-US" sz="2200" dirty="0"/>
          </a:p>
        </p:txBody>
      </p:sp>
      <p:sp>
        <p:nvSpPr>
          <p:cNvPr id="3" name="Content Placeholder 2"/>
          <p:cNvSpPr>
            <a:spLocks noGrp="1"/>
          </p:cNvSpPr>
          <p:nvPr>
            <p:ph idx="1"/>
          </p:nvPr>
        </p:nvSpPr>
        <p:spPr>
          <a:xfrm>
            <a:off x="457200" y="2819400"/>
            <a:ext cx="8153400" cy="3200400"/>
          </a:xfrm>
        </p:spPr>
        <p:txBody>
          <a:bodyPr>
            <a:normAutofit fontScale="85000" lnSpcReduction="20000"/>
          </a:bodyPr>
          <a:lstStyle/>
          <a:p>
            <a:pPr>
              <a:buNone/>
            </a:pPr>
            <a:r>
              <a:rPr lang="en-US" dirty="0" smtClean="0"/>
              <a:t>What is it?  </a:t>
            </a:r>
          </a:p>
          <a:p>
            <a:pPr lvl="0"/>
            <a:r>
              <a:rPr lang="en-US" dirty="0" smtClean="0"/>
              <a:t> Objectives-oriented evaluation approach helps determine whether some or all of the program objectives are achieved and, if so, how well they are achieved.  </a:t>
            </a:r>
          </a:p>
          <a:p>
            <a:pPr lvl="0"/>
            <a:r>
              <a:rPr lang="en-US" dirty="0" smtClean="0"/>
              <a:t>Evaluators may work with stakeholders to establish if program objectives are met.</a:t>
            </a:r>
          </a:p>
          <a:p>
            <a:pPr lvl="0"/>
            <a:r>
              <a:rPr lang="en-US" dirty="0" smtClean="0"/>
              <a:t>Information from this approach can assist with deciding to maintain, terminate, or change approaches within the program.  </a:t>
            </a:r>
          </a:p>
          <a:p>
            <a:endParaRPr lang="en-US" dirty="0"/>
          </a:p>
        </p:txBody>
      </p:sp>
      <p:sp>
        <p:nvSpPr>
          <p:cNvPr id="4" name="TextBox 3"/>
          <p:cNvSpPr txBox="1"/>
          <p:nvPr/>
        </p:nvSpPr>
        <p:spPr>
          <a:xfrm>
            <a:off x="8077200" y="6324600"/>
            <a:ext cx="762000" cy="369332"/>
          </a:xfrm>
          <a:prstGeom prst="rect">
            <a:avLst/>
          </a:prstGeom>
          <a:noFill/>
        </p:spPr>
        <p:txBody>
          <a:bodyPr wrap="square" rtlCol="0">
            <a:spAutoFit/>
          </a:bodyPr>
          <a:lstStyle/>
          <a:p>
            <a:r>
              <a:rPr lang="en-US" dirty="0" smtClean="0"/>
              <a:t>J.K.</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blinds(horizontal)">
                                      <p:cBhvr>
                                        <p:cTn id="15" dur="500"/>
                                        <p:tgtEl>
                                          <p:spTgt spid="3">
                                            <p:txEl>
                                              <p:pRg st="1" end="1"/>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blinds(horizontal)">
                                      <p:cBhvr>
                                        <p:cTn id="18" dur="500"/>
                                        <p:tgtEl>
                                          <p:spTgt spid="3">
                                            <p:txEl>
                                              <p:pRg st="2" end="2"/>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blinds(horizontal)">
                                      <p:cBhvr>
                                        <p:cTn id="21"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83880" cy="1051560"/>
          </a:xfrm>
        </p:spPr>
        <p:txBody>
          <a:bodyPr>
            <a:normAutofit fontScale="90000"/>
          </a:bodyPr>
          <a:lstStyle/>
          <a:p>
            <a:pPr algn="ctr"/>
            <a:r>
              <a:rPr lang="en-US" dirty="0" smtClean="0"/>
              <a:t>Major Characteristics of a Goal-Free Evaluation</a:t>
            </a:r>
            <a:endParaRPr lang="en-US" dirty="0"/>
          </a:p>
        </p:txBody>
      </p:sp>
      <p:graphicFrame>
        <p:nvGraphicFramePr>
          <p:cNvPr id="5" name="Content Placeholder 4"/>
          <p:cNvGraphicFramePr>
            <a:graphicFrameLocks noGrp="1"/>
          </p:cNvGraphicFramePr>
          <p:nvPr>
            <p:ph sz="half" idx="1"/>
          </p:nvPr>
        </p:nvGraphicFramePr>
        <p:xfrm>
          <a:off x="457200" y="2209800"/>
          <a:ext cx="8153400" cy="3886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7848600" y="6172200"/>
            <a:ext cx="685800" cy="369332"/>
          </a:xfrm>
          <a:prstGeom prst="rect">
            <a:avLst/>
          </a:prstGeom>
          <a:noFill/>
        </p:spPr>
        <p:txBody>
          <a:bodyPr wrap="square" rtlCol="0">
            <a:spAutoFit/>
          </a:bodyPr>
          <a:lstStyle/>
          <a:p>
            <a:r>
              <a:rPr lang="en-US" dirty="0" smtClean="0"/>
              <a:t>J.L.</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grpId="0" nodeType="clickEffect">
                                  <p:stCondLst>
                                    <p:cond delay="0"/>
                                  </p:stCondLst>
                                  <p:iterate type="lt">
                                    <p:tmPct val="4000"/>
                                  </p:iterate>
                                  <p:childTnLst>
                                    <p:set>
                                      <p:cBhvr override="childStyle">
                                        <p:cTn id="6" dur="500" fill="hold"/>
                                        <p:tgtEl>
                                          <p:spTgt spid="2"/>
                                        </p:tgtEl>
                                        <p:attrNameLst>
                                          <p:attrName>style.textDecorationUnderline</p:attrName>
                                        </p:attrNameLst>
                                      </p:cBhvr>
                                      <p:to>
                                        <p:strVal val="tru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5" grpId="0">
        <p:bldAsOne/>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02920" y="4419600"/>
            <a:ext cx="8183880" cy="1676400"/>
          </a:xfrm>
        </p:spPr>
        <p:txBody>
          <a:bodyPr>
            <a:normAutofit/>
          </a:bodyPr>
          <a:lstStyle/>
          <a:p>
            <a:pPr algn="ctr"/>
            <a:r>
              <a:rPr lang="en-US" dirty="0" smtClean="0"/>
              <a:t>Goal Directed + Goal-Free= </a:t>
            </a:r>
            <a:br>
              <a:rPr lang="en-US" dirty="0" smtClean="0"/>
            </a:br>
            <a:r>
              <a:rPr lang="en-US" dirty="0" smtClean="0"/>
              <a:t>can work together</a:t>
            </a:r>
            <a:endParaRPr lang="en-US" dirty="0"/>
          </a:p>
        </p:txBody>
      </p:sp>
      <p:sp>
        <p:nvSpPr>
          <p:cNvPr id="6" name="Text Placeholder 5"/>
          <p:cNvSpPr>
            <a:spLocks noGrp="1"/>
          </p:cNvSpPr>
          <p:nvPr>
            <p:ph type="body" idx="1"/>
          </p:nvPr>
        </p:nvSpPr>
        <p:spPr>
          <a:xfrm>
            <a:off x="607224" y="579438"/>
            <a:ext cx="4498176" cy="792162"/>
          </a:xfrm>
        </p:spPr>
        <p:txBody>
          <a:bodyPr>
            <a:normAutofit fontScale="92500"/>
          </a:bodyPr>
          <a:lstStyle/>
          <a:p>
            <a:pPr algn="ctr"/>
            <a:r>
              <a:rPr lang="en-US" dirty="0" smtClean="0"/>
              <a:t>Internal Goal Evaluator vs. </a:t>
            </a:r>
            <a:endParaRPr lang="en-US" dirty="0"/>
          </a:p>
        </p:txBody>
      </p:sp>
      <p:sp>
        <p:nvSpPr>
          <p:cNvPr id="8" name="Text Placeholder 7"/>
          <p:cNvSpPr>
            <a:spLocks noGrp="1"/>
          </p:cNvSpPr>
          <p:nvPr>
            <p:ph type="body" sz="half" idx="3"/>
          </p:nvPr>
        </p:nvSpPr>
        <p:spPr/>
        <p:txBody>
          <a:bodyPr>
            <a:normAutofit fontScale="92500" lnSpcReduction="10000"/>
          </a:bodyPr>
          <a:lstStyle/>
          <a:p>
            <a:pPr algn="ctr"/>
            <a:r>
              <a:rPr lang="en-US" dirty="0" smtClean="0"/>
              <a:t>External Goal-Free Evaluator</a:t>
            </a:r>
            <a:endParaRPr lang="en-US" dirty="0"/>
          </a:p>
        </p:txBody>
      </p:sp>
      <p:sp>
        <p:nvSpPr>
          <p:cNvPr id="7" name="Content Placeholder 6"/>
          <p:cNvSpPr>
            <a:spLocks noGrp="1"/>
          </p:cNvSpPr>
          <p:nvPr>
            <p:ph sz="quarter" idx="2"/>
          </p:nvPr>
        </p:nvSpPr>
        <p:spPr/>
        <p:txBody>
          <a:bodyPr/>
          <a:lstStyle/>
          <a:p>
            <a:r>
              <a:rPr lang="en-US" dirty="0" smtClean="0"/>
              <a:t>Goal-directed</a:t>
            </a:r>
          </a:p>
          <a:p>
            <a:r>
              <a:rPr lang="en-US" dirty="0" smtClean="0"/>
              <a:t>How well is program meeting goals</a:t>
            </a:r>
          </a:p>
          <a:p>
            <a:r>
              <a:rPr lang="en-US" dirty="0" smtClean="0"/>
              <a:t>Provide information to administrator</a:t>
            </a:r>
            <a:endParaRPr lang="en-US" dirty="0"/>
          </a:p>
        </p:txBody>
      </p:sp>
      <p:sp>
        <p:nvSpPr>
          <p:cNvPr id="9" name="Content Placeholder 8"/>
          <p:cNvSpPr>
            <a:spLocks noGrp="1"/>
          </p:cNvSpPr>
          <p:nvPr>
            <p:ph sz="quarter" idx="4"/>
          </p:nvPr>
        </p:nvSpPr>
        <p:spPr>
          <a:xfrm>
            <a:off x="5105399" y="1447800"/>
            <a:ext cx="3478689" cy="3489960"/>
          </a:xfrm>
        </p:spPr>
        <p:txBody>
          <a:bodyPr/>
          <a:lstStyle/>
          <a:p>
            <a:r>
              <a:rPr lang="en-US" dirty="0" smtClean="0"/>
              <a:t>What does the program do?</a:t>
            </a:r>
          </a:p>
          <a:p>
            <a:r>
              <a:rPr lang="en-US" dirty="0" smtClean="0"/>
              <a:t>Looking at ALL the programs outcomes, intended or not</a:t>
            </a:r>
            <a:endParaRPr lang="en-US" dirty="0"/>
          </a:p>
        </p:txBody>
      </p:sp>
      <p:sp>
        <p:nvSpPr>
          <p:cNvPr id="10" name="TextBox 9"/>
          <p:cNvSpPr txBox="1"/>
          <p:nvPr/>
        </p:nvSpPr>
        <p:spPr>
          <a:xfrm>
            <a:off x="7924800" y="6324600"/>
            <a:ext cx="685800" cy="369332"/>
          </a:xfrm>
          <a:prstGeom prst="rect">
            <a:avLst/>
          </a:prstGeom>
          <a:noFill/>
        </p:spPr>
        <p:txBody>
          <a:bodyPr wrap="square" rtlCol="0">
            <a:spAutoFit/>
          </a:bodyPr>
          <a:lstStyle/>
          <a:p>
            <a:r>
              <a:rPr lang="en-US" dirty="0" smtClean="0"/>
              <a:t>J.L.</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20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20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7" presetClass="entr" presetSubtype="4" fill="hold" nodeType="click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 calcmode="lin" valueType="num">
                                      <p:cBhvr additive="base">
                                        <p:cTn id="18" dur="20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9" dur="20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7" presetClass="entr" presetSubtype="4" fill="hold" nodeType="click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anim calcmode="lin" valueType="num">
                                      <p:cBhvr additive="base">
                                        <p:cTn id="24" dur="2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5" dur="2000" fill="hold"/>
                                        <p:tgtEl>
                                          <p:spTgt spid="7">
                                            <p:txEl>
                                              <p:pRg st="0" end="0"/>
                                            </p:txEl>
                                          </p:spTgt>
                                        </p:tgtEl>
                                        <p:attrNameLst>
                                          <p:attrName>ppt_y</p:attrName>
                                        </p:attrNameLst>
                                      </p:cBhvr>
                                      <p:tavLst>
                                        <p:tav tm="0">
                                          <p:val>
                                            <p:strVal val="1+#ppt_h/2"/>
                                          </p:val>
                                        </p:tav>
                                        <p:tav tm="100000">
                                          <p:val>
                                            <p:strVal val="#ppt_y"/>
                                          </p:val>
                                        </p:tav>
                                      </p:tavLst>
                                    </p:anim>
                                  </p:childTnLst>
                                </p:cTn>
                              </p:par>
                              <p:par>
                                <p:cTn id="26" presetID="7" presetClass="entr" presetSubtype="4" fill="hold" nodeType="withEffect">
                                  <p:stCondLst>
                                    <p:cond delay="0"/>
                                  </p:stCondLst>
                                  <p:childTnLst>
                                    <p:set>
                                      <p:cBhvr>
                                        <p:cTn id="27" dur="1" fill="hold">
                                          <p:stCondLst>
                                            <p:cond delay="0"/>
                                          </p:stCondLst>
                                        </p:cTn>
                                        <p:tgtEl>
                                          <p:spTgt spid="7">
                                            <p:txEl>
                                              <p:pRg st="1" end="1"/>
                                            </p:txEl>
                                          </p:spTgt>
                                        </p:tgtEl>
                                        <p:attrNameLst>
                                          <p:attrName>style.visibility</p:attrName>
                                        </p:attrNameLst>
                                      </p:cBhvr>
                                      <p:to>
                                        <p:strVal val="visible"/>
                                      </p:to>
                                    </p:set>
                                    <p:anim calcmode="lin" valueType="num">
                                      <p:cBhvr additive="base">
                                        <p:cTn id="28" dur="20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9" dur="2000" fill="hold"/>
                                        <p:tgtEl>
                                          <p:spTgt spid="7">
                                            <p:txEl>
                                              <p:pRg st="1" end="1"/>
                                            </p:txEl>
                                          </p:spTgt>
                                        </p:tgtEl>
                                        <p:attrNameLst>
                                          <p:attrName>ppt_y</p:attrName>
                                        </p:attrNameLst>
                                      </p:cBhvr>
                                      <p:tavLst>
                                        <p:tav tm="0">
                                          <p:val>
                                            <p:strVal val="1+#ppt_h/2"/>
                                          </p:val>
                                        </p:tav>
                                        <p:tav tm="100000">
                                          <p:val>
                                            <p:strVal val="#ppt_y"/>
                                          </p:val>
                                        </p:tav>
                                      </p:tavLst>
                                    </p:anim>
                                  </p:childTnLst>
                                </p:cTn>
                              </p:par>
                              <p:par>
                                <p:cTn id="30" presetID="7" presetClass="entr" presetSubtype="4" fill="hold" nodeType="with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 calcmode="lin" valueType="num">
                                      <p:cBhvr additive="base">
                                        <p:cTn id="32" dur="20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3" dur="20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7" presetClass="entr" presetSubtype="4" fill="hold" nodeType="clickEffect">
                                  <p:stCondLst>
                                    <p:cond delay="0"/>
                                  </p:stCondLst>
                                  <p:childTnLst>
                                    <p:set>
                                      <p:cBhvr>
                                        <p:cTn id="37" dur="1" fill="hold">
                                          <p:stCondLst>
                                            <p:cond delay="0"/>
                                          </p:stCondLst>
                                        </p:cTn>
                                        <p:tgtEl>
                                          <p:spTgt spid="9">
                                            <p:txEl>
                                              <p:pRg st="0" end="0"/>
                                            </p:txEl>
                                          </p:spTgt>
                                        </p:tgtEl>
                                        <p:attrNameLst>
                                          <p:attrName>style.visibility</p:attrName>
                                        </p:attrNameLst>
                                      </p:cBhvr>
                                      <p:to>
                                        <p:strVal val="visible"/>
                                      </p:to>
                                    </p:set>
                                    <p:anim calcmode="lin" valueType="num">
                                      <p:cBhvr additive="base">
                                        <p:cTn id="38" dur="20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9" dur="2000" fill="hold"/>
                                        <p:tgtEl>
                                          <p:spTgt spid="9">
                                            <p:txEl>
                                              <p:pRg st="0" end="0"/>
                                            </p:txEl>
                                          </p:spTgt>
                                        </p:tgtEl>
                                        <p:attrNameLst>
                                          <p:attrName>ppt_y</p:attrName>
                                        </p:attrNameLst>
                                      </p:cBhvr>
                                      <p:tavLst>
                                        <p:tav tm="0">
                                          <p:val>
                                            <p:strVal val="1+#ppt_h/2"/>
                                          </p:val>
                                        </p:tav>
                                        <p:tav tm="100000">
                                          <p:val>
                                            <p:strVal val="#ppt_y"/>
                                          </p:val>
                                        </p:tav>
                                      </p:tavLst>
                                    </p:anim>
                                  </p:childTnLst>
                                </p:cTn>
                              </p:par>
                              <p:par>
                                <p:cTn id="40" presetID="7" presetClass="entr" presetSubtype="4" fill="hold" nodeType="withEffect">
                                  <p:stCondLst>
                                    <p:cond delay="0"/>
                                  </p:stCondLst>
                                  <p:childTnLst>
                                    <p:set>
                                      <p:cBhvr>
                                        <p:cTn id="41" dur="1" fill="hold">
                                          <p:stCondLst>
                                            <p:cond delay="0"/>
                                          </p:stCondLst>
                                        </p:cTn>
                                        <p:tgtEl>
                                          <p:spTgt spid="9">
                                            <p:txEl>
                                              <p:pRg st="1" end="1"/>
                                            </p:txEl>
                                          </p:spTgt>
                                        </p:tgtEl>
                                        <p:attrNameLst>
                                          <p:attrName>style.visibility</p:attrName>
                                        </p:attrNameLst>
                                      </p:cBhvr>
                                      <p:to>
                                        <p:strVal val="visible"/>
                                      </p:to>
                                    </p:set>
                                    <p:anim calcmode="lin" valueType="num">
                                      <p:cBhvr additive="base">
                                        <p:cTn id="42" dur="20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43" dur="20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722376" y="1143000"/>
            <a:ext cx="7772400" cy="2506006"/>
          </a:xfrm>
        </p:spPr>
        <p:txBody>
          <a:bodyPr>
            <a:noAutofit/>
          </a:bodyPr>
          <a:lstStyle/>
          <a:p>
            <a:r>
              <a:rPr lang="en-US" sz="3200" dirty="0" smtClean="0"/>
              <a:t>Information taken </a:t>
            </a:r>
            <a:r>
              <a:rPr lang="en-US" sz="3200" smtClean="0"/>
              <a:t>from </a:t>
            </a:r>
            <a:br>
              <a:rPr lang="en-US" sz="3200" smtClean="0"/>
            </a:br>
            <a:r>
              <a:rPr lang="en-US" sz="3200" i="1" smtClean="0"/>
              <a:t>Program </a:t>
            </a:r>
            <a:r>
              <a:rPr lang="en-US" sz="3200" i="1" dirty="0" smtClean="0"/>
              <a:t>Evaluation</a:t>
            </a:r>
            <a:r>
              <a:rPr lang="en-US" sz="3200" i="1" smtClean="0"/>
              <a:t>:  </a:t>
            </a:r>
            <a:br>
              <a:rPr lang="en-US" sz="3200" i="1" smtClean="0"/>
            </a:br>
            <a:r>
              <a:rPr lang="en-US" sz="3200" i="1" smtClean="0"/>
              <a:t>Alternate </a:t>
            </a:r>
            <a:r>
              <a:rPr lang="en-US" sz="3200" i="1" dirty="0" smtClean="0"/>
              <a:t>Approaches </a:t>
            </a:r>
            <a:r>
              <a:rPr lang="en-US" sz="3200" i="1" smtClean="0"/>
              <a:t>and Practical </a:t>
            </a:r>
            <a:r>
              <a:rPr lang="en-US" sz="3200" i="1" dirty="0" smtClean="0"/>
              <a:t>Guidelines</a:t>
            </a:r>
            <a:endParaRPr lang="en-US" sz="3200" i="1" dirty="0"/>
          </a:p>
        </p:txBody>
      </p:sp>
      <p:sp>
        <p:nvSpPr>
          <p:cNvPr id="8" name="Subtitle 7"/>
          <p:cNvSpPr>
            <a:spLocks noGrp="1"/>
          </p:cNvSpPr>
          <p:nvPr>
            <p:ph type="subTitle" idx="1"/>
          </p:nvPr>
        </p:nvSpPr>
        <p:spPr>
          <a:xfrm>
            <a:off x="722376" y="3685032"/>
            <a:ext cx="7772400" cy="1115568"/>
          </a:xfrm>
        </p:spPr>
        <p:txBody>
          <a:bodyPr/>
          <a:lstStyle/>
          <a:p>
            <a:r>
              <a:rPr lang="en-US" dirty="0" smtClean="0"/>
              <a:t>p. 153-171</a:t>
            </a:r>
            <a:endParaRPr lang="en-US"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p>
            <a:pPr algn="ctr"/>
            <a:r>
              <a:rPr lang="en-US" dirty="0" err="1" smtClean="0"/>
              <a:t>Tylerian</a:t>
            </a:r>
            <a:r>
              <a:rPr lang="en-US" dirty="0" smtClean="0"/>
              <a:t> Evaluation Approach</a:t>
            </a:r>
            <a:endParaRPr lang="en-US" dirty="0"/>
          </a:p>
        </p:txBody>
      </p:sp>
      <p:sp>
        <p:nvSpPr>
          <p:cNvPr id="13" name="Content Placeholder 12"/>
          <p:cNvSpPr>
            <a:spLocks noGrp="1"/>
          </p:cNvSpPr>
          <p:nvPr>
            <p:ph idx="1"/>
          </p:nvPr>
        </p:nvSpPr>
        <p:spPr/>
        <p:txBody>
          <a:bodyPr>
            <a:normAutofit fontScale="62500" lnSpcReduction="20000"/>
          </a:bodyPr>
          <a:lstStyle/>
          <a:p>
            <a:pPr>
              <a:buNone/>
            </a:pPr>
            <a:endParaRPr lang="en-US" dirty="0" smtClean="0"/>
          </a:p>
          <a:p>
            <a:pPr marL="514350" lvl="0" indent="-514350">
              <a:buNone/>
            </a:pPr>
            <a:r>
              <a:rPr lang="en-US" dirty="0" smtClean="0"/>
              <a:t>1. Ralph Tyler is credited with initiating this approach in the 1930’s</a:t>
            </a:r>
          </a:p>
          <a:p>
            <a:pPr marL="514350" lvl="0" indent="-514350">
              <a:buAutoNum type="arabicPeriod"/>
            </a:pPr>
            <a:endParaRPr lang="en-US" dirty="0" smtClean="0"/>
          </a:p>
          <a:p>
            <a:pPr marL="514350" lvl="0" indent="-514350">
              <a:buNone/>
            </a:pPr>
            <a:r>
              <a:rPr lang="en-US" dirty="0" smtClean="0"/>
              <a:t>2. Tyler began to formulate his views on education and evaluation.</a:t>
            </a:r>
          </a:p>
          <a:p>
            <a:pPr lvl="0"/>
            <a:endParaRPr lang="en-US" dirty="0" smtClean="0"/>
          </a:p>
          <a:p>
            <a:pPr lvl="0">
              <a:buNone/>
            </a:pPr>
            <a:r>
              <a:rPr lang="en-US" dirty="0" smtClean="0"/>
              <a:t>3. His approach included the following steps:</a:t>
            </a:r>
          </a:p>
          <a:p>
            <a:pPr lvl="0"/>
            <a:r>
              <a:rPr lang="en-US" dirty="0" smtClean="0"/>
              <a:t> Establish goals or objectives</a:t>
            </a:r>
          </a:p>
          <a:p>
            <a:pPr lvl="0"/>
            <a:r>
              <a:rPr lang="en-US" dirty="0" smtClean="0"/>
              <a:t>Classify the goals or objectives</a:t>
            </a:r>
          </a:p>
          <a:p>
            <a:pPr lvl="0"/>
            <a:r>
              <a:rPr lang="en-US" dirty="0" smtClean="0"/>
              <a:t>Define objectives in behavioral terms</a:t>
            </a:r>
          </a:p>
          <a:p>
            <a:pPr lvl="0"/>
            <a:r>
              <a:rPr lang="en-US" dirty="0" smtClean="0"/>
              <a:t>Find situations in which achievement of objectives can be shown </a:t>
            </a:r>
          </a:p>
          <a:p>
            <a:pPr lvl="0"/>
            <a:r>
              <a:rPr lang="en-US" dirty="0" smtClean="0"/>
              <a:t>Develop or select measurement techniques</a:t>
            </a:r>
          </a:p>
          <a:p>
            <a:pPr lvl="0"/>
            <a:r>
              <a:rPr lang="en-US" dirty="0" smtClean="0"/>
              <a:t>Collect performance data</a:t>
            </a:r>
          </a:p>
          <a:p>
            <a:pPr lvl="0"/>
            <a:r>
              <a:rPr lang="en-US" dirty="0" smtClean="0"/>
              <a:t>Compare performance data with behaviorally stated objectives</a:t>
            </a:r>
          </a:p>
          <a:p>
            <a:pPr lvl="0">
              <a:buNone/>
            </a:pPr>
            <a:endParaRPr lang="en-US" dirty="0" smtClean="0"/>
          </a:p>
          <a:p>
            <a:pPr lvl="0">
              <a:buNone/>
            </a:pPr>
            <a:r>
              <a:rPr lang="en-US" dirty="0" smtClean="0"/>
              <a:t>4. This approach was readily adoptable by evaluators and had great influence on evaluation theorists.</a:t>
            </a:r>
          </a:p>
          <a:p>
            <a:endParaRPr lang="en-US" dirty="0"/>
          </a:p>
        </p:txBody>
      </p:sp>
      <p:sp>
        <p:nvSpPr>
          <p:cNvPr id="17" name="TextBox 16"/>
          <p:cNvSpPr txBox="1"/>
          <p:nvPr/>
        </p:nvSpPr>
        <p:spPr>
          <a:xfrm>
            <a:off x="8153400" y="6248400"/>
            <a:ext cx="685800" cy="369332"/>
          </a:xfrm>
          <a:prstGeom prst="rect">
            <a:avLst/>
          </a:prstGeom>
          <a:noFill/>
        </p:spPr>
        <p:txBody>
          <a:bodyPr wrap="square" rtlCol="0">
            <a:spAutoFit/>
          </a:bodyPr>
          <a:lstStyle/>
          <a:p>
            <a:r>
              <a:rPr lang="en-US" dirty="0" smtClean="0"/>
              <a:t>J.K.</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amond(in)">
                                      <p:cBhvr>
                                        <p:cTn id="7" dur="1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3">
                                            <p:txEl>
                                              <p:pRg st="1" end="1"/>
                                            </p:txEl>
                                          </p:spTgt>
                                        </p:tgtEl>
                                        <p:attrNameLst>
                                          <p:attrName>style.visibility</p:attrName>
                                        </p:attrNameLst>
                                      </p:cBhvr>
                                      <p:to>
                                        <p:strVal val="visible"/>
                                      </p:to>
                                    </p:set>
                                    <p:animEffect transition="in" filter="blinds(horizontal)">
                                      <p:cBhvr>
                                        <p:cTn id="12" dur="1000"/>
                                        <p:tgtEl>
                                          <p:spTgt spid="1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13">
                                            <p:txEl>
                                              <p:pRg st="3" end="3"/>
                                            </p:txEl>
                                          </p:spTgt>
                                        </p:tgtEl>
                                        <p:attrNameLst>
                                          <p:attrName>style.visibility</p:attrName>
                                        </p:attrNameLst>
                                      </p:cBhvr>
                                      <p:to>
                                        <p:strVal val="visible"/>
                                      </p:to>
                                    </p:set>
                                    <p:animEffect transition="in" filter="diamond(in)">
                                      <p:cBhvr>
                                        <p:cTn id="17" dur="1000"/>
                                        <p:tgtEl>
                                          <p:spTgt spid="1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13">
                                            <p:txEl>
                                              <p:pRg st="5" end="5"/>
                                            </p:txEl>
                                          </p:spTgt>
                                        </p:tgtEl>
                                        <p:attrNameLst>
                                          <p:attrName>style.visibility</p:attrName>
                                        </p:attrNameLst>
                                      </p:cBhvr>
                                      <p:to>
                                        <p:strVal val="visible"/>
                                      </p:to>
                                    </p:set>
                                    <p:animEffect transition="in" filter="diamond(in)">
                                      <p:cBhvr>
                                        <p:cTn id="22" dur="1000"/>
                                        <p:tgtEl>
                                          <p:spTgt spid="13">
                                            <p:txEl>
                                              <p:pRg st="5" end="5"/>
                                            </p:txEl>
                                          </p:spTgt>
                                        </p:tgtEl>
                                      </p:cBhvr>
                                    </p:animEffect>
                                  </p:childTnLst>
                                </p:cTn>
                              </p:par>
                              <p:par>
                                <p:cTn id="23" presetID="8" presetClass="entr" presetSubtype="16" fill="hold" nodeType="withEffect">
                                  <p:stCondLst>
                                    <p:cond delay="0"/>
                                  </p:stCondLst>
                                  <p:childTnLst>
                                    <p:set>
                                      <p:cBhvr>
                                        <p:cTn id="24" dur="1" fill="hold">
                                          <p:stCondLst>
                                            <p:cond delay="0"/>
                                          </p:stCondLst>
                                        </p:cTn>
                                        <p:tgtEl>
                                          <p:spTgt spid="13">
                                            <p:txEl>
                                              <p:pRg st="6" end="6"/>
                                            </p:txEl>
                                          </p:spTgt>
                                        </p:tgtEl>
                                        <p:attrNameLst>
                                          <p:attrName>style.visibility</p:attrName>
                                        </p:attrNameLst>
                                      </p:cBhvr>
                                      <p:to>
                                        <p:strVal val="visible"/>
                                      </p:to>
                                    </p:set>
                                    <p:animEffect transition="in" filter="diamond(in)">
                                      <p:cBhvr>
                                        <p:cTn id="25" dur="1000"/>
                                        <p:tgtEl>
                                          <p:spTgt spid="13">
                                            <p:txEl>
                                              <p:pRg st="6" end="6"/>
                                            </p:txEl>
                                          </p:spTgt>
                                        </p:tgtEl>
                                      </p:cBhvr>
                                    </p:animEffect>
                                  </p:childTnLst>
                                </p:cTn>
                              </p:par>
                              <p:par>
                                <p:cTn id="26" presetID="8" presetClass="entr" presetSubtype="16" fill="hold" nodeType="withEffect">
                                  <p:stCondLst>
                                    <p:cond delay="0"/>
                                  </p:stCondLst>
                                  <p:childTnLst>
                                    <p:set>
                                      <p:cBhvr>
                                        <p:cTn id="27" dur="1" fill="hold">
                                          <p:stCondLst>
                                            <p:cond delay="0"/>
                                          </p:stCondLst>
                                        </p:cTn>
                                        <p:tgtEl>
                                          <p:spTgt spid="13">
                                            <p:txEl>
                                              <p:pRg st="7" end="7"/>
                                            </p:txEl>
                                          </p:spTgt>
                                        </p:tgtEl>
                                        <p:attrNameLst>
                                          <p:attrName>style.visibility</p:attrName>
                                        </p:attrNameLst>
                                      </p:cBhvr>
                                      <p:to>
                                        <p:strVal val="visible"/>
                                      </p:to>
                                    </p:set>
                                    <p:animEffect transition="in" filter="diamond(in)">
                                      <p:cBhvr>
                                        <p:cTn id="28" dur="1000"/>
                                        <p:tgtEl>
                                          <p:spTgt spid="13">
                                            <p:txEl>
                                              <p:pRg st="7" end="7"/>
                                            </p:txEl>
                                          </p:spTgt>
                                        </p:tgtEl>
                                      </p:cBhvr>
                                    </p:animEffect>
                                  </p:childTnLst>
                                </p:cTn>
                              </p:par>
                              <p:par>
                                <p:cTn id="29" presetID="8" presetClass="entr" presetSubtype="16" fill="hold" nodeType="withEffect">
                                  <p:stCondLst>
                                    <p:cond delay="0"/>
                                  </p:stCondLst>
                                  <p:childTnLst>
                                    <p:set>
                                      <p:cBhvr>
                                        <p:cTn id="30" dur="1" fill="hold">
                                          <p:stCondLst>
                                            <p:cond delay="0"/>
                                          </p:stCondLst>
                                        </p:cTn>
                                        <p:tgtEl>
                                          <p:spTgt spid="13">
                                            <p:txEl>
                                              <p:pRg st="8" end="8"/>
                                            </p:txEl>
                                          </p:spTgt>
                                        </p:tgtEl>
                                        <p:attrNameLst>
                                          <p:attrName>style.visibility</p:attrName>
                                        </p:attrNameLst>
                                      </p:cBhvr>
                                      <p:to>
                                        <p:strVal val="visible"/>
                                      </p:to>
                                    </p:set>
                                    <p:animEffect transition="in" filter="diamond(in)">
                                      <p:cBhvr>
                                        <p:cTn id="31" dur="1000"/>
                                        <p:tgtEl>
                                          <p:spTgt spid="13">
                                            <p:txEl>
                                              <p:pRg st="8" end="8"/>
                                            </p:txEl>
                                          </p:spTgt>
                                        </p:tgtEl>
                                      </p:cBhvr>
                                    </p:animEffect>
                                  </p:childTnLst>
                                </p:cTn>
                              </p:par>
                              <p:par>
                                <p:cTn id="32" presetID="8" presetClass="entr" presetSubtype="16" fill="hold" nodeType="withEffect">
                                  <p:stCondLst>
                                    <p:cond delay="0"/>
                                  </p:stCondLst>
                                  <p:childTnLst>
                                    <p:set>
                                      <p:cBhvr>
                                        <p:cTn id="33" dur="1" fill="hold">
                                          <p:stCondLst>
                                            <p:cond delay="0"/>
                                          </p:stCondLst>
                                        </p:cTn>
                                        <p:tgtEl>
                                          <p:spTgt spid="13">
                                            <p:txEl>
                                              <p:pRg st="9" end="9"/>
                                            </p:txEl>
                                          </p:spTgt>
                                        </p:tgtEl>
                                        <p:attrNameLst>
                                          <p:attrName>style.visibility</p:attrName>
                                        </p:attrNameLst>
                                      </p:cBhvr>
                                      <p:to>
                                        <p:strVal val="visible"/>
                                      </p:to>
                                    </p:set>
                                    <p:animEffect transition="in" filter="diamond(in)">
                                      <p:cBhvr>
                                        <p:cTn id="34" dur="1000"/>
                                        <p:tgtEl>
                                          <p:spTgt spid="13">
                                            <p:txEl>
                                              <p:pRg st="9" end="9"/>
                                            </p:txEl>
                                          </p:spTgt>
                                        </p:tgtEl>
                                      </p:cBhvr>
                                    </p:animEffect>
                                  </p:childTnLst>
                                </p:cTn>
                              </p:par>
                              <p:par>
                                <p:cTn id="35" presetID="8" presetClass="entr" presetSubtype="16" fill="hold" nodeType="withEffect">
                                  <p:stCondLst>
                                    <p:cond delay="0"/>
                                  </p:stCondLst>
                                  <p:childTnLst>
                                    <p:set>
                                      <p:cBhvr>
                                        <p:cTn id="36" dur="1" fill="hold">
                                          <p:stCondLst>
                                            <p:cond delay="0"/>
                                          </p:stCondLst>
                                        </p:cTn>
                                        <p:tgtEl>
                                          <p:spTgt spid="13">
                                            <p:txEl>
                                              <p:pRg st="10" end="10"/>
                                            </p:txEl>
                                          </p:spTgt>
                                        </p:tgtEl>
                                        <p:attrNameLst>
                                          <p:attrName>style.visibility</p:attrName>
                                        </p:attrNameLst>
                                      </p:cBhvr>
                                      <p:to>
                                        <p:strVal val="visible"/>
                                      </p:to>
                                    </p:set>
                                    <p:animEffect transition="in" filter="diamond(in)">
                                      <p:cBhvr>
                                        <p:cTn id="37" dur="1000"/>
                                        <p:tgtEl>
                                          <p:spTgt spid="13">
                                            <p:txEl>
                                              <p:pRg st="10" end="10"/>
                                            </p:txEl>
                                          </p:spTgt>
                                        </p:tgtEl>
                                      </p:cBhvr>
                                    </p:animEffect>
                                  </p:childTnLst>
                                </p:cTn>
                              </p:par>
                              <p:par>
                                <p:cTn id="38" presetID="8" presetClass="entr" presetSubtype="16" fill="hold" nodeType="withEffect">
                                  <p:stCondLst>
                                    <p:cond delay="0"/>
                                  </p:stCondLst>
                                  <p:childTnLst>
                                    <p:set>
                                      <p:cBhvr>
                                        <p:cTn id="39" dur="1" fill="hold">
                                          <p:stCondLst>
                                            <p:cond delay="0"/>
                                          </p:stCondLst>
                                        </p:cTn>
                                        <p:tgtEl>
                                          <p:spTgt spid="13">
                                            <p:txEl>
                                              <p:pRg st="11" end="11"/>
                                            </p:txEl>
                                          </p:spTgt>
                                        </p:tgtEl>
                                        <p:attrNameLst>
                                          <p:attrName>style.visibility</p:attrName>
                                        </p:attrNameLst>
                                      </p:cBhvr>
                                      <p:to>
                                        <p:strVal val="visible"/>
                                      </p:to>
                                    </p:set>
                                    <p:animEffect transition="in" filter="diamond(in)">
                                      <p:cBhvr>
                                        <p:cTn id="40" dur="1000"/>
                                        <p:tgtEl>
                                          <p:spTgt spid="13">
                                            <p:txEl>
                                              <p:pRg st="11" end="11"/>
                                            </p:txEl>
                                          </p:spTgt>
                                        </p:tgtEl>
                                      </p:cBhvr>
                                    </p:animEffect>
                                  </p:childTnLst>
                                </p:cTn>
                              </p:par>
                              <p:par>
                                <p:cTn id="41" presetID="8" presetClass="entr" presetSubtype="16" fill="hold" nodeType="withEffect">
                                  <p:stCondLst>
                                    <p:cond delay="0"/>
                                  </p:stCondLst>
                                  <p:childTnLst>
                                    <p:set>
                                      <p:cBhvr>
                                        <p:cTn id="42" dur="1" fill="hold">
                                          <p:stCondLst>
                                            <p:cond delay="0"/>
                                          </p:stCondLst>
                                        </p:cTn>
                                        <p:tgtEl>
                                          <p:spTgt spid="13">
                                            <p:txEl>
                                              <p:pRg st="12" end="12"/>
                                            </p:txEl>
                                          </p:spTgt>
                                        </p:tgtEl>
                                        <p:attrNameLst>
                                          <p:attrName>style.visibility</p:attrName>
                                        </p:attrNameLst>
                                      </p:cBhvr>
                                      <p:to>
                                        <p:strVal val="visible"/>
                                      </p:to>
                                    </p:set>
                                    <p:animEffect transition="in" filter="diamond(in)">
                                      <p:cBhvr>
                                        <p:cTn id="43" dur="1000"/>
                                        <p:tgtEl>
                                          <p:spTgt spid="13">
                                            <p:txEl>
                                              <p:pRg st="12" end="12"/>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8" presetClass="entr" presetSubtype="16" fill="hold" nodeType="clickEffect">
                                  <p:stCondLst>
                                    <p:cond delay="0"/>
                                  </p:stCondLst>
                                  <p:childTnLst>
                                    <p:set>
                                      <p:cBhvr>
                                        <p:cTn id="47" dur="1" fill="hold">
                                          <p:stCondLst>
                                            <p:cond delay="0"/>
                                          </p:stCondLst>
                                        </p:cTn>
                                        <p:tgtEl>
                                          <p:spTgt spid="13">
                                            <p:txEl>
                                              <p:pRg st="14" end="14"/>
                                            </p:txEl>
                                          </p:spTgt>
                                        </p:tgtEl>
                                        <p:attrNameLst>
                                          <p:attrName>style.visibility</p:attrName>
                                        </p:attrNameLst>
                                      </p:cBhvr>
                                      <p:to>
                                        <p:strVal val="visible"/>
                                      </p:to>
                                    </p:set>
                                    <p:animEffect transition="in" filter="diamond(in)">
                                      <p:cBhvr>
                                        <p:cTn id="48" dur="1000"/>
                                        <p:tgtEl>
                                          <p:spTgt spid="1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3400" y="533400"/>
            <a:ext cx="8183880" cy="1600200"/>
          </a:xfrm>
        </p:spPr>
        <p:txBody>
          <a:bodyPr>
            <a:normAutofit fontScale="90000"/>
          </a:bodyPr>
          <a:lstStyle/>
          <a:p>
            <a:r>
              <a:rPr lang="en-US" dirty="0" err="1" smtClean="0"/>
              <a:t>Provus’s</a:t>
            </a:r>
            <a:r>
              <a:rPr lang="en-US" dirty="0" smtClean="0"/>
              <a:t> </a:t>
            </a:r>
            <a:br>
              <a:rPr lang="en-US" dirty="0" smtClean="0"/>
            </a:br>
            <a:r>
              <a:rPr lang="en-US" dirty="0" smtClean="0"/>
              <a:t>Discrepancy Evaluation Model:</a:t>
            </a:r>
            <a:br>
              <a:rPr lang="en-US" dirty="0" smtClean="0"/>
            </a:br>
            <a:endParaRPr lang="en-US" dirty="0"/>
          </a:p>
        </p:txBody>
      </p:sp>
      <p:sp>
        <p:nvSpPr>
          <p:cNvPr id="7" name="Content Placeholder 6"/>
          <p:cNvSpPr>
            <a:spLocks noGrp="1"/>
          </p:cNvSpPr>
          <p:nvPr>
            <p:ph idx="1"/>
          </p:nvPr>
        </p:nvSpPr>
        <p:spPr>
          <a:xfrm>
            <a:off x="457200" y="1981200"/>
            <a:ext cx="8183880" cy="4568952"/>
          </a:xfrm>
        </p:spPr>
        <p:txBody>
          <a:bodyPr>
            <a:normAutofit fontScale="62500" lnSpcReduction="20000"/>
          </a:bodyPr>
          <a:lstStyle/>
          <a:p>
            <a:pPr marL="514350" lvl="0" indent="-514350">
              <a:buAutoNum type="arabicPeriod"/>
            </a:pPr>
            <a:r>
              <a:rPr lang="en-US" dirty="0" smtClean="0"/>
              <a:t>Developed by Malcolm </a:t>
            </a:r>
            <a:r>
              <a:rPr lang="en-US" dirty="0" err="1" smtClean="0"/>
              <a:t>Provus</a:t>
            </a:r>
            <a:r>
              <a:rPr lang="en-US" dirty="0" smtClean="0"/>
              <a:t>; viewed evaluation as a continuous information management process.</a:t>
            </a:r>
          </a:p>
          <a:p>
            <a:pPr marL="514350" lvl="0" indent="-514350">
              <a:buAutoNum type="arabicPeriod"/>
            </a:pPr>
            <a:r>
              <a:rPr lang="en-US" dirty="0" err="1" smtClean="0"/>
              <a:t>Provus</a:t>
            </a:r>
            <a:r>
              <a:rPr lang="en-US" dirty="0" smtClean="0"/>
              <a:t> stemmed key characteristics  of his proposal from Tyler.</a:t>
            </a:r>
          </a:p>
          <a:p>
            <a:pPr marL="514350" lvl="0" indent="-514350">
              <a:buAutoNum type="arabicPeriod"/>
            </a:pPr>
            <a:r>
              <a:rPr lang="en-US" dirty="0" err="1" smtClean="0"/>
              <a:t>Provus</a:t>
            </a:r>
            <a:r>
              <a:rPr lang="en-US" dirty="0" smtClean="0"/>
              <a:t> viewed evaluation as a process.</a:t>
            </a:r>
          </a:p>
          <a:p>
            <a:pPr marL="514350" lvl="0" indent="-514350">
              <a:buAutoNum type="arabicPeriod"/>
            </a:pPr>
            <a:r>
              <a:rPr lang="en-US" dirty="0" smtClean="0"/>
              <a:t>This process was called DEM; Discrepancy Evaluation Model, which are broken into four developmental stages.</a:t>
            </a:r>
          </a:p>
          <a:p>
            <a:pPr lvl="3"/>
            <a:r>
              <a:rPr lang="en-US" sz="2600" dirty="0" smtClean="0"/>
              <a:t>Definition </a:t>
            </a:r>
          </a:p>
          <a:p>
            <a:pPr lvl="3"/>
            <a:r>
              <a:rPr lang="en-US" sz="2600" dirty="0" smtClean="0"/>
              <a:t>Installation </a:t>
            </a:r>
          </a:p>
          <a:p>
            <a:pPr lvl="3"/>
            <a:r>
              <a:rPr lang="en-US" sz="2600" dirty="0" smtClean="0"/>
              <a:t>Process</a:t>
            </a:r>
          </a:p>
          <a:p>
            <a:pPr lvl="3"/>
            <a:r>
              <a:rPr lang="en-US" sz="2600" dirty="0" smtClean="0"/>
              <a:t>Product</a:t>
            </a:r>
          </a:p>
          <a:p>
            <a:pPr lvl="3"/>
            <a:r>
              <a:rPr lang="en-US" sz="2600" dirty="0" smtClean="0"/>
              <a:t>Cost-benefit analysis (optional)</a:t>
            </a:r>
          </a:p>
          <a:p>
            <a:pPr lvl="3"/>
            <a:endParaRPr lang="en-US" dirty="0" smtClean="0"/>
          </a:p>
          <a:p>
            <a:pPr lvl="3"/>
            <a:endParaRPr lang="en-US" dirty="0" smtClean="0"/>
          </a:p>
          <a:p>
            <a:pPr lvl="0"/>
            <a:r>
              <a:rPr lang="en-US" dirty="0" smtClean="0"/>
              <a:t> The DEM was designed to facilitate the development of programs in large public school systems and later applied to state evaluations by federal bureau.  </a:t>
            </a:r>
          </a:p>
          <a:p>
            <a:pPr lvl="0"/>
            <a:r>
              <a:rPr lang="en-US" dirty="0" smtClean="0"/>
              <a:t>The DEM was one of the earliest approaches to evaluation and elements of it can still be found today in many evaluation.</a:t>
            </a:r>
          </a:p>
          <a:p>
            <a:pPr>
              <a:buNone/>
            </a:pPr>
            <a:endParaRPr lang="en-US" dirty="0"/>
          </a:p>
        </p:txBody>
      </p:sp>
      <p:sp>
        <p:nvSpPr>
          <p:cNvPr id="9" name="TextBox 8"/>
          <p:cNvSpPr txBox="1"/>
          <p:nvPr/>
        </p:nvSpPr>
        <p:spPr>
          <a:xfrm>
            <a:off x="8229600" y="6400800"/>
            <a:ext cx="609600" cy="369332"/>
          </a:xfrm>
          <a:prstGeom prst="rect">
            <a:avLst/>
          </a:prstGeom>
          <a:noFill/>
        </p:spPr>
        <p:txBody>
          <a:bodyPr wrap="square" rtlCol="0">
            <a:spAutoFit/>
          </a:bodyPr>
          <a:lstStyle/>
          <a:p>
            <a:r>
              <a:rPr lang="en-US" dirty="0" smtClean="0"/>
              <a:t>J.K.</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fltVal val="0"/>
                                          </p:val>
                                        </p:tav>
                                        <p:tav tm="100000">
                                          <p:val>
                                            <p:strVal val="#ppt_w"/>
                                          </p:val>
                                        </p:tav>
                                      </p:tavLst>
                                    </p:anim>
                                    <p:anim calcmode="lin" valueType="num">
                                      <p:cBhvr>
                                        <p:cTn id="8" dur="2000" fill="hold"/>
                                        <p:tgtEl>
                                          <p:spTgt spid="4"/>
                                        </p:tgtEl>
                                        <p:attrNameLst>
                                          <p:attrName>ppt_h</p:attrName>
                                        </p:attrNameLst>
                                      </p:cBhvr>
                                      <p:tavLst>
                                        <p:tav tm="0">
                                          <p:val>
                                            <p:fltVal val="0"/>
                                          </p:val>
                                        </p:tav>
                                        <p:tav tm="100000">
                                          <p:val>
                                            <p:strVal val="#ppt_h"/>
                                          </p:val>
                                        </p:tav>
                                      </p:tavLst>
                                    </p:anim>
                                    <p:animEffect transition="in" filter="fade">
                                      <p:cBhvr>
                                        <p:cTn id="9" dur="2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 calcmode="lin" valueType="num">
                                      <p:cBhvr>
                                        <p:cTn id="14" dur="20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5" dur="2000" fill="hold"/>
                                        <p:tgtEl>
                                          <p:spTgt spid="7">
                                            <p:txEl>
                                              <p:pRg st="0" end="0"/>
                                            </p:txEl>
                                          </p:spTgt>
                                        </p:tgtEl>
                                        <p:attrNameLst>
                                          <p:attrName>ppt_h</p:attrName>
                                        </p:attrNameLst>
                                      </p:cBhvr>
                                      <p:tavLst>
                                        <p:tav tm="0">
                                          <p:val>
                                            <p:fltVal val="0"/>
                                          </p:val>
                                        </p:tav>
                                        <p:tav tm="100000">
                                          <p:val>
                                            <p:strVal val="#ppt_h"/>
                                          </p:val>
                                        </p:tav>
                                      </p:tavLst>
                                    </p:anim>
                                    <p:animEffect transition="in" filter="fade">
                                      <p:cBhvr>
                                        <p:cTn id="16" dur="2000"/>
                                        <p:tgtEl>
                                          <p:spTgt spid="7">
                                            <p:txEl>
                                              <p:pRg st="0" end="0"/>
                                            </p:txEl>
                                          </p:spTgt>
                                        </p:tgtEl>
                                      </p:cBhvr>
                                    </p:animEffect>
                                  </p:childTnLst>
                                </p:cTn>
                              </p:par>
                              <p:par>
                                <p:cTn id="17" presetID="53" presetClass="entr" presetSubtype="0" fill="hold" nodeType="with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p:cTn id="19" dur="2000" fill="hold"/>
                                        <p:tgtEl>
                                          <p:spTgt spid="7">
                                            <p:txEl>
                                              <p:pRg st="2" end="2"/>
                                            </p:txEl>
                                          </p:spTgt>
                                        </p:tgtEl>
                                        <p:attrNameLst>
                                          <p:attrName>ppt_w</p:attrName>
                                        </p:attrNameLst>
                                      </p:cBhvr>
                                      <p:tavLst>
                                        <p:tav tm="0">
                                          <p:val>
                                            <p:fltVal val="0"/>
                                          </p:val>
                                        </p:tav>
                                        <p:tav tm="100000">
                                          <p:val>
                                            <p:strVal val="#ppt_w"/>
                                          </p:val>
                                        </p:tav>
                                      </p:tavLst>
                                    </p:anim>
                                    <p:anim calcmode="lin" valueType="num">
                                      <p:cBhvr>
                                        <p:cTn id="20" dur="2000" fill="hold"/>
                                        <p:tgtEl>
                                          <p:spTgt spid="7">
                                            <p:txEl>
                                              <p:pRg st="2" end="2"/>
                                            </p:txEl>
                                          </p:spTgt>
                                        </p:tgtEl>
                                        <p:attrNameLst>
                                          <p:attrName>ppt_h</p:attrName>
                                        </p:attrNameLst>
                                      </p:cBhvr>
                                      <p:tavLst>
                                        <p:tav tm="0">
                                          <p:val>
                                            <p:fltVal val="0"/>
                                          </p:val>
                                        </p:tav>
                                        <p:tav tm="100000">
                                          <p:val>
                                            <p:strVal val="#ppt_h"/>
                                          </p:val>
                                        </p:tav>
                                      </p:tavLst>
                                    </p:anim>
                                    <p:animEffect transition="in" filter="fade">
                                      <p:cBhvr>
                                        <p:cTn id="21" dur="2000"/>
                                        <p:tgtEl>
                                          <p:spTgt spid="7">
                                            <p:txEl>
                                              <p:pRg st="2" end="2"/>
                                            </p:txEl>
                                          </p:spTgt>
                                        </p:tgtEl>
                                      </p:cBhvr>
                                    </p:animEffect>
                                  </p:childTnLst>
                                </p:cTn>
                              </p:par>
                              <p:par>
                                <p:cTn id="22" presetID="53" presetClass="entr" presetSubtype="0" fill="hold" nodeType="withEffect">
                                  <p:stCondLst>
                                    <p:cond delay="0"/>
                                  </p:stCondLst>
                                  <p:childTnLst>
                                    <p:set>
                                      <p:cBhvr>
                                        <p:cTn id="23" dur="1" fill="hold">
                                          <p:stCondLst>
                                            <p:cond delay="0"/>
                                          </p:stCondLst>
                                        </p:cTn>
                                        <p:tgtEl>
                                          <p:spTgt spid="7">
                                            <p:txEl>
                                              <p:pRg st="3" end="3"/>
                                            </p:txEl>
                                          </p:spTgt>
                                        </p:tgtEl>
                                        <p:attrNameLst>
                                          <p:attrName>style.visibility</p:attrName>
                                        </p:attrNameLst>
                                      </p:cBhvr>
                                      <p:to>
                                        <p:strVal val="visible"/>
                                      </p:to>
                                    </p:set>
                                    <p:anim calcmode="lin" valueType="num">
                                      <p:cBhvr>
                                        <p:cTn id="24" dur="2000" fill="hold"/>
                                        <p:tgtEl>
                                          <p:spTgt spid="7">
                                            <p:txEl>
                                              <p:pRg st="3" end="3"/>
                                            </p:txEl>
                                          </p:spTgt>
                                        </p:tgtEl>
                                        <p:attrNameLst>
                                          <p:attrName>ppt_w</p:attrName>
                                        </p:attrNameLst>
                                      </p:cBhvr>
                                      <p:tavLst>
                                        <p:tav tm="0">
                                          <p:val>
                                            <p:fltVal val="0"/>
                                          </p:val>
                                        </p:tav>
                                        <p:tav tm="100000">
                                          <p:val>
                                            <p:strVal val="#ppt_w"/>
                                          </p:val>
                                        </p:tav>
                                      </p:tavLst>
                                    </p:anim>
                                    <p:anim calcmode="lin" valueType="num">
                                      <p:cBhvr>
                                        <p:cTn id="25" dur="2000" fill="hold"/>
                                        <p:tgtEl>
                                          <p:spTgt spid="7">
                                            <p:txEl>
                                              <p:pRg st="3" end="3"/>
                                            </p:txEl>
                                          </p:spTgt>
                                        </p:tgtEl>
                                        <p:attrNameLst>
                                          <p:attrName>ppt_h</p:attrName>
                                        </p:attrNameLst>
                                      </p:cBhvr>
                                      <p:tavLst>
                                        <p:tav tm="0">
                                          <p:val>
                                            <p:fltVal val="0"/>
                                          </p:val>
                                        </p:tav>
                                        <p:tav tm="100000">
                                          <p:val>
                                            <p:strVal val="#ppt_h"/>
                                          </p:val>
                                        </p:tav>
                                      </p:tavLst>
                                    </p:anim>
                                    <p:animEffect transition="in" filter="fade">
                                      <p:cBhvr>
                                        <p:cTn id="26" dur="2000"/>
                                        <p:tgtEl>
                                          <p:spTgt spid="7">
                                            <p:txEl>
                                              <p:pRg st="3" end="3"/>
                                            </p:txEl>
                                          </p:spTgt>
                                        </p:tgtEl>
                                      </p:cBhvr>
                                    </p:animEffect>
                                  </p:childTnLst>
                                </p:cTn>
                              </p:par>
                              <p:par>
                                <p:cTn id="27" presetID="53" presetClass="entr" presetSubtype="0" fill="hold" nodeType="withEffect">
                                  <p:stCondLst>
                                    <p:cond delay="0"/>
                                  </p:stCondLst>
                                  <p:childTnLst>
                                    <p:set>
                                      <p:cBhvr>
                                        <p:cTn id="28" dur="1" fill="hold">
                                          <p:stCondLst>
                                            <p:cond delay="0"/>
                                          </p:stCondLst>
                                        </p:cTn>
                                        <p:tgtEl>
                                          <p:spTgt spid="7">
                                            <p:txEl>
                                              <p:pRg st="4" end="4"/>
                                            </p:txEl>
                                          </p:spTgt>
                                        </p:tgtEl>
                                        <p:attrNameLst>
                                          <p:attrName>style.visibility</p:attrName>
                                        </p:attrNameLst>
                                      </p:cBhvr>
                                      <p:to>
                                        <p:strVal val="visible"/>
                                      </p:to>
                                    </p:set>
                                    <p:anim calcmode="lin" valueType="num">
                                      <p:cBhvr>
                                        <p:cTn id="29" dur="2000" fill="hold"/>
                                        <p:tgtEl>
                                          <p:spTgt spid="7">
                                            <p:txEl>
                                              <p:pRg st="4" end="4"/>
                                            </p:txEl>
                                          </p:spTgt>
                                        </p:tgtEl>
                                        <p:attrNameLst>
                                          <p:attrName>ppt_w</p:attrName>
                                        </p:attrNameLst>
                                      </p:cBhvr>
                                      <p:tavLst>
                                        <p:tav tm="0">
                                          <p:val>
                                            <p:fltVal val="0"/>
                                          </p:val>
                                        </p:tav>
                                        <p:tav tm="100000">
                                          <p:val>
                                            <p:strVal val="#ppt_w"/>
                                          </p:val>
                                        </p:tav>
                                      </p:tavLst>
                                    </p:anim>
                                    <p:anim calcmode="lin" valueType="num">
                                      <p:cBhvr>
                                        <p:cTn id="30" dur="2000" fill="hold"/>
                                        <p:tgtEl>
                                          <p:spTgt spid="7">
                                            <p:txEl>
                                              <p:pRg st="4" end="4"/>
                                            </p:txEl>
                                          </p:spTgt>
                                        </p:tgtEl>
                                        <p:attrNameLst>
                                          <p:attrName>ppt_h</p:attrName>
                                        </p:attrNameLst>
                                      </p:cBhvr>
                                      <p:tavLst>
                                        <p:tav tm="0">
                                          <p:val>
                                            <p:fltVal val="0"/>
                                          </p:val>
                                        </p:tav>
                                        <p:tav tm="100000">
                                          <p:val>
                                            <p:strVal val="#ppt_h"/>
                                          </p:val>
                                        </p:tav>
                                      </p:tavLst>
                                    </p:anim>
                                    <p:animEffect transition="in" filter="fade">
                                      <p:cBhvr>
                                        <p:cTn id="31" dur="2000"/>
                                        <p:tgtEl>
                                          <p:spTgt spid="7">
                                            <p:txEl>
                                              <p:pRg st="4" end="4"/>
                                            </p:txEl>
                                          </p:spTgt>
                                        </p:tgtEl>
                                      </p:cBhvr>
                                    </p:animEffect>
                                  </p:childTnLst>
                                </p:cTn>
                              </p:par>
                              <p:par>
                                <p:cTn id="32" presetID="53" presetClass="entr" presetSubtype="0" fill="hold" nodeType="withEffect">
                                  <p:stCondLst>
                                    <p:cond delay="0"/>
                                  </p:stCondLst>
                                  <p:childTnLst>
                                    <p:set>
                                      <p:cBhvr>
                                        <p:cTn id="33" dur="1" fill="hold">
                                          <p:stCondLst>
                                            <p:cond delay="0"/>
                                          </p:stCondLst>
                                        </p:cTn>
                                        <p:tgtEl>
                                          <p:spTgt spid="7">
                                            <p:txEl>
                                              <p:pRg st="5" end="5"/>
                                            </p:txEl>
                                          </p:spTgt>
                                        </p:tgtEl>
                                        <p:attrNameLst>
                                          <p:attrName>style.visibility</p:attrName>
                                        </p:attrNameLst>
                                      </p:cBhvr>
                                      <p:to>
                                        <p:strVal val="visible"/>
                                      </p:to>
                                    </p:set>
                                    <p:anim calcmode="lin" valueType="num">
                                      <p:cBhvr>
                                        <p:cTn id="34" dur="2000" fill="hold"/>
                                        <p:tgtEl>
                                          <p:spTgt spid="7">
                                            <p:txEl>
                                              <p:pRg st="5" end="5"/>
                                            </p:txEl>
                                          </p:spTgt>
                                        </p:tgtEl>
                                        <p:attrNameLst>
                                          <p:attrName>ppt_w</p:attrName>
                                        </p:attrNameLst>
                                      </p:cBhvr>
                                      <p:tavLst>
                                        <p:tav tm="0">
                                          <p:val>
                                            <p:fltVal val="0"/>
                                          </p:val>
                                        </p:tav>
                                        <p:tav tm="100000">
                                          <p:val>
                                            <p:strVal val="#ppt_w"/>
                                          </p:val>
                                        </p:tav>
                                      </p:tavLst>
                                    </p:anim>
                                    <p:anim calcmode="lin" valueType="num">
                                      <p:cBhvr>
                                        <p:cTn id="35" dur="2000" fill="hold"/>
                                        <p:tgtEl>
                                          <p:spTgt spid="7">
                                            <p:txEl>
                                              <p:pRg st="5" end="5"/>
                                            </p:txEl>
                                          </p:spTgt>
                                        </p:tgtEl>
                                        <p:attrNameLst>
                                          <p:attrName>ppt_h</p:attrName>
                                        </p:attrNameLst>
                                      </p:cBhvr>
                                      <p:tavLst>
                                        <p:tav tm="0">
                                          <p:val>
                                            <p:fltVal val="0"/>
                                          </p:val>
                                        </p:tav>
                                        <p:tav tm="100000">
                                          <p:val>
                                            <p:strVal val="#ppt_h"/>
                                          </p:val>
                                        </p:tav>
                                      </p:tavLst>
                                    </p:anim>
                                    <p:animEffect transition="in" filter="fade">
                                      <p:cBhvr>
                                        <p:cTn id="36" dur="2000"/>
                                        <p:tgtEl>
                                          <p:spTgt spid="7">
                                            <p:txEl>
                                              <p:pRg st="5" end="5"/>
                                            </p:txEl>
                                          </p:spTgt>
                                        </p:tgtEl>
                                      </p:cBhvr>
                                    </p:animEffect>
                                  </p:childTnLst>
                                </p:cTn>
                              </p:par>
                              <p:par>
                                <p:cTn id="37" presetID="53" presetClass="entr" presetSubtype="0" fill="hold" nodeType="withEffect">
                                  <p:stCondLst>
                                    <p:cond delay="0"/>
                                  </p:stCondLst>
                                  <p:childTnLst>
                                    <p:set>
                                      <p:cBhvr>
                                        <p:cTn id="38" dur="1" fill="hold">
                                          <p:stCondLst>
                                            <p:cond delay="0"/>
                                          </p:stCondLst>
                                        </p:cTn>
                                        <p:tgtEl>
                                          <p:spTgt spid="7">
                                            <p:txEl>
                                              <p:pRg st="6" end="6"/>
                                            </p:txEl>
                                          </p:spTgt>
                                        </p:tgtEl>
                                        <p:attrNameLst>
                                          <p:attrName>style.visibility</p:attrName>
                                        </p:attrNameLst>
                                      </p:cBhvr>
                                      <p:to>
                                        <p:strVal val="visible"/>
                                      </p:to>
                                    </p:set>
                                    <p:anim calcmode="lin" valueType="num">
                                      <p:cBhvr>
                                        <p:cTn id="39" dur="2000" fill="hold"/>
                                        <p:tgtEl>
                                          <p:spTgt spid="7">
                                            <p:txEl>
                                              <p:pRg st="6" end="6"/>
                                            </p:txEl>
                                          </p:spTgt>
                                        </p:tgtEl>
                                        <p:attrNameLst>
                                          <p:attrName>ppt_w</p:attrName>
                                        </p:attrNameLst>
                                      </p:cBhvr>
                                      <p:tavLst>
                                        <p:tav tm="0">
                                          <p:val>
                                            <p:fltVal val="0"/>
                                          </p:val>
                                        </p:tav>
                                        <p:tav tm="100000">
                                          <p:val>
                                            <p:strVal val="#ppt_w"/>
                                          </p:val>
                                        </p:tav>
                                      </p:tavLst>
                                    </p:anim>
                                    <p:anim calcmode="lin" valueType="num">
                                      <p:cBhvr>
                                        <p:cTn id="40" dur="2000" fill="hold"/>
                                        <p:tgtEl>
                                          <p:spTgt spid="7">
                                            <p:txEl>
                                              <p:pRg st="6" end="6"/>
                                            </p:txEl>
                                          </p:spTgt>
                                        </p:tgtEl>
                                        <p:attrNameLst>
                                          <p:attrName>ppt_h</p:attrName>
                                        </p:attrNameLst>
                                      </p:cBhvr>
                                      <p:tavLst>
                                        <p:tav tm="0">
                                          <p:val>
                                            <p:fltVal val="0"/>
                                          </p:val>
                                        </p:tav>
                                        <p:tav tm="100000">
                                          <p:val>
                                            <p:strVal val="#ppt_h"/>
                                          </p:val>
                                        </p:tav>
                                      </p:tavLst>
                                    </p:anim>
                                    <p:animEffect transition="in" filter="fade">
                                      <p:cBhvr>
                                        <p:cTn id="41" dur="2000"/>
                                        <p:tgtEl>
                                          <p:spTgt spid="7">
                                            <p:txEl>
                                              <p:pRg st="6" end="6"/>
                                            </p:txEl>
                                          </p:spTgt>
                                        </p:tgtEl>
                                      </p:cBhvr>
                                    </p:animEffect>
                                  </p:childTnLst>
                                </p:cTn>
                              </p:par>
                              <p:par>
                                <p:cTn id="42" presetID="53" presetClass="entr" presetSubtype="0" fill="hold" nodeType="withEffect">
                                  <p:stCondLst>
                                    <p:cond delay="0"/>
                                  </p:stCondLst>
                                  <p:childTnLst>
                                    <p:set>
                                      <p:cBhvr>
                                        <p:cTn id="43" dur="1" fill="hold">
                                          <p:stCondLst>
                                            <p:cond delay="0"/>
                                          </p:stCondLst>
                                        </p:cTn>
                                        <p:tgtEl>
                                          <p:spTgt spid="7">
                                            <p:txEl>
                                              <p:pRg st="7" end="7"/>
                                            </p:txEl>
                                          </p:spTgt>
                                        </p:tgtEl>
                                        <p:attrNameLst>
                                          <p:attrName>style.visibility</p:attrName>
                                        </p:attrNameLst>
                                      </p:cBhvr>
                                      <p:to>
                                        <p:strVal val="visible"/>
                                      </p:to>
                                    </p:set>
                                    <p:anim calcmode="lin" valueType="num">
                                      <p:cBhvr>
                                        <p:cTn id="44" dur="2000" fill="hold"/>
                                        <p:tgtEl>
                                          <p:spTgt spid="7">
                                            <p:txEl>
                                              <p:pRg st="7" end="7"/>
                                            </p:txEl>
                                          </p:spTgt>
                                        </p:tgtEl>
                                        <p:attrNameLst>
                                          <p:attrName>ppt_w</p:attrName>
                                        </p:attrNameLst>
                                      </p:cBhvr>
                                      <p:tavLst>
                                        <p:tav tm="0">
                                          <p:val>
                                            <p:fltVal val="0"/>
                                          </p:val>
                                        </p:tav>
                                        <p:tav tm="100000">
                                          <p:val>
                                            <p:strVal val="#ppt_w"/>
                                          </p:val>
                                        </p:tav>
                                      </p:tavLst>
                                    </p:anim>
                                    <p:anim calcmode="lin" valueType="num">
                                      <p:cBhvr>
                                        <p:cTn id="45" dur="2000" fill="hold"/>
                                        <p:tgtEl>
                                          <p:spTgt spid="7">
                                            <p:txEl>
                                              <p:pRg st="7" end="7"/>
                                            </p:txEl>
                                          </p:spTgt>
                                        </p:tgtEl>
                                        <p:attrNameLst>
                                          <p:attrName>ppt_h</p:attrName>
                                        </p:attrNameLst>
                                      </p:cBhvr>
                                      <p:tavLst>
                                        <p:tav tm="0">
                                          <p:val>
                                            <p:fltVal val="0"/>
                                          </p:val>
                                        </p:tav>
                                        <p:tav tm="100000">
                                          <p:val>
                                            <p:strVal val="#ppt_h"/>
                                          </p:val>
                                        </p:tav>
                                      </p:tavLst>
                                    </p:anim>
                                    <p:animEffect transition="in" filter="fade">
                                      <p:cBhvr>
                                        <p:cTn id="46" dur="2000"/>
                                        <p:tgtEl>
                                          <p:spTgt spid="7">
                                            <p:txEl>
                                              <p:pRg st="7" end="7"/>
                                            </p:txEl>
                                          </p:spTgt>
                                        </p:tgtEl>
                                      </p:cBhvr>
                                    </p:animEffect>
                                  </p:childTnLst>
                                </p:cTn>
                              </p:par>
                              <p:par>
                                <p:cTn id="47" presetID="53" presetClass="entr" presetSubtype="0" fill="hold" nodeType="withEffect">
                                  <p:stCondLst>
                                    <p:cond delay="0"/>
                                  </p:stCondLst>
                                  <p:childTnLst>
                                    <p:set>
                                      <p:cBhvr>
                                        <p:cTn id="48" dur="1" fill="hold">
                                          <p:stCondLst>
                                            <p:cond delay="0"/>
                                          </p:stCondLst>
                                        </p:cTn>
                                        <p:tgtEl>
                                          <p:spTgt spid="7">
                                            <p:txEl>
                                              <p:pRg st="8" end="8"/>
                                            </p:txEl>
                                          </p:spTgt>
                                        </p:tgtEl>
                                        <p:attrNameLst>
                                          <p:attrName>style.visibility</p:attrName>
                                        </p:attrNameLst>
                                      </p:cBhvr>
                                      <p:to>
                                        <p:strVal val="visible"/>
                                      </p:to>
                                    </p:set>
                                    <p:anim calcmode="lin" valueType="num">
                                      <p:cBhvr>
                                        <p:cTn id="49" dur="2000" fill="hold"/>
                                        <p:tgtEl>
                                          <p:spTgt spid="7">
                                            <p:txEl>
                                              <p:pRg st="8" end="8"/>
                                            </p:txEl>
                                          </p:spTgt>
                                        </p:tgtEl>
                                        <p:attrNameLst>
                                          <p:attrName>ppt_w</p:attrName>
                                        </p:attrNameLst>
                                      </p:cBhvr>
                                      <p:tavLst>
                                        <p:tav tm="0">
                                          <p:val>
                                            <p:fltVal val="0"/>
                                          </p:val>
                                        </p:tav>
                                        <p:tav tm="100000">
                                          <p:val>
                                            <p:strVal val="#ppt_w"/>
                                          </p:val>
                                        </p:tav>
                                      </p:tavLst>
                                    </p:anim>
                                    <p:anim calcmode="lin" valueType="num">
                                      <p:cBhvr>
                                        <p:cTn id="50" dur="2000" fill="hold"/>
                                        <p:tgtEl>
                                          <p:spTgt spid="7">
                                            <p:txEl>
                                              <p:pRg st="8" end="8"/>
                                            </p:txEl>
                                          </p:spTgt>
                                        </p:tgtEl>
                                        <p:attrNameLst>
                                          <p:attrName>ppt_h</p:attrName>
                                        </p:attrNameLst>
                                      </p:cBhvr>
                                      <p:tavLst>
                                        <p:tav tm="0">
                                          <p:val>
                                            <p:fltVal val="0"/>
                                          </p:val>
                                        </p:tav>
                                        <p:tav tm="100000">
                                          <p:val>
                                            <p:strVal val="#ppt_h"/>
                                          </p:val>
                                        </p:tav>
                                      </p:tavLst>
                                    </p:anim>
                                    <p:animEffect transition="in" filter="fade">
                                      <p:cBhvr>
                                        <p:cTn id="51" dur="2000"/>
                                        <p:tgtEl>
                                          <p:spTgt spid="7">
                                            <p:txEl>
                                              <p:pRg st="8" end="8"/>
                                            </p:txEl>
                                          </p:spTgt>
                                        </p:tgtEl>
                                      </p:cBhvr>
                                    </p:animEffect>
                                  </p:childTnLst>
                                </p:cTn>
                              </p:par>
                              <p:par>
                                <p:cTn id="52" presetID="53" presetClass="entr" presetSubtype="0" fill="hold" nodeType="withEffect">
                                  <p:stCondLst>
                                    <p:cond delay="0"/>
                                  </p:stCondLst>
                                  <p:childTnLst>
                                    <p:set>
                                      <p:cBhvr>
                                        <p:cTn id="53" dur="1" fill="hold">
                                          <p:stCondLst>
                                            <p:cond delay="0"/>
                                          </p:stCondLst>
                                        </p:cTn>
                                        <p:tgtEl>
                                          <p:spTgt spid="7">
                                            <p:txEl>
                                              <p:pRg st="1" end="1"/>
                                            </p:txEl>
                                          </p:spTgt>
                                        </p:tgtEl>
                                        <p:attrNameLst>
                                          <p:attrName>style.visibility</p:attrName>
                                        </p:attrNameLst>
                                      </p:cBhvr>
                                      <p:to>
                                        <p:strVal val="visible"/>
                                      </p:to>
                                    </p:set>
                                    <p:anim calcmode="lin" valueType="num">
                                      <p:cBhvr>
                                        <p:cTn id="54" dur="2000" fill="hold"/>
                                        <p:tgtEl>
                                          <p:spTgt spid="7">
                                            <p:txEl>
                                              <p:pRg st="1" end="1"/>
                                            </p:txEl>
                                          </p:spTgt>
                                        </p:tgtEl>
                                        <p:attrNameLst>
                                          <p:attrName>ppt_w</p:attrName>
                                        </p:attrNameLst>
                                      </p:cBhvr>
                                      <p:tavLst>
                                        <p:tav tm="0">
                                          <p:val>
                                            <p:fltVal val="0"/>
                                          </p:val>
                                        </p:tav>
                                        <p:tav tm="100000">
                                          <p:val>
                                            <p:strVal val="#ppt_w"/>
                                          </p:val>
                                        </p:tav>
                                      </p:tavLst>
                                    </p:anim>
                                    <p:anim calcmode="lin" valueType="num">
                                      <p:cBhvr>
                                        <p:cTn id="55" dur="2000" fill="hold"/>
                                        <p:tgtEl>
                                          <p:spTgt spid="7">
                                            <p:txEl>
                                              <p:pRg st="1" end="1"/>
                                            </p:txEl>
                                          </p:spTgt>
                                        </p:tgtEl>
                                        <p:attrNameLst>
                                          <p:attrName>ppt_h</p:attrName>
                                        </p:attrNameLst>
                                      </p:cBhvr>
                                      <p:tavLst>
                                        <p:tav tm="0">
                                          <p:val>
                                            <p:fltVal val="0"/>
                                          </p:val>
                                        </p:tav>
                                        <p:tav tm="100000">
                                          <p:val>
                                            <p:strVal val="#ppt_h"/>
                                          </p:val>
                                        </p:tav>
                                      </p:tavLst>
                                    </p:anim>
                                    <p:animEffect transition="in" filter="fade">
                                      <p:cBhvr>
                                        <p:cTn id="56" dur="2000"/>
                                        <p:tgtEl>
                                          <p:spTgt spid="7">
                                            <p:txEl>
                                              <p:pRg st="1" end="1"/>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53" presetClass="entr" presetSubtype="0" fill="hold" nodeType="clickEffect">
                                  <p:stCondLst>
                                    <p:cond delay="0"/>
                                  </p:stCondLst>
                                  <p:childTnLst>
                                    <p:set>
                                      <p:cBhvr>
                                        <p:cTn id="60" dur="1" fill="hold">
                                          <p:stCondLst>
                                            <p:cond delay="0"/>
                                          </p:stCondLst>
                                        </p:cTn>
                                        <p:tgtEl>
                                          <p:spTgt spid="7">
                                            <p:txEl>
                                              <p:pRg st="11" end="11"/>
                                            </p:txEl>
                                          </p:spTgt>
                                        </p:tgtEl>
                                        <p:attrNameLst>
                                          <p:attrName>style.visibility</p:attrName>
                                        </p:attrNameLst>
                                      </p:cBhvr>
                                      <p:to>
                                        <p:strVal val="visible"/>
                                      </p:to>
                                    </p:set>
                                    <p:anim calcmode="lin" valueType="num">
                                      <p:cBhvr>
                                        <p:cTn id="61" dur="2000" fill="hold"/>
                                        <p:tgtEl>
                                          <p:spTgt spid="7">
                                            <p:txEl>
                                              <p:pRg st="11" end="11"/>
                                            </p:txEl>
                                          </p:spTgt>
                                        </p:tgtEl>
                                        <p:attrNameLst>
                                          <p:attrName>ppt_w</p:attrName>
                                        </p:attrNameLst>
                                      </p:cBhvr>
                                      <p:tavLst>
                                        <p:tav tm="0">
                                          <p:val>
                                            <p:fltVal val="0"/>
                                          </p:val>
                                        </p:tav>
                                        <p:tav tm="100000">
                                          <p:val>
                                            <p:strVal val="#ppt_w"/>
                                          </p:val>
                                        </p:tav>
                                      </p:tavLst>
                                    </p:anim>
                                    <p:anim calcmode="lin" valueType="num">
                                      <p:cBhvr>
                                        <p:cTn id="62" dur="2000" fill="hold"/>
                                        <p:tgtEl>
                                          <p:spTgt spid="7">
                                            <p:txEl>
                                              <p:pRg st="11" end="11"/>
                                            </p:txEl>
                                          </p:spTgt>
                                        </p:tgtEl>
                                        <p:attrNameLst>
                                          <p:attrName>ppt_h</p:attrName>
                                        </p:attrNameLst>
                                      </p:cBhvr>
                                      <p:tavLst>
                                        <p:tav tm="0">
                                          <p:val>
                                            <p:fltVal val="0"/>
                                          </p:val>
                                        </p:tav>
                                        <p:tav tm="100000">
                                          <p:val>
                                            <p:strVal val="#ppt_h"/>
                                          </p:val>
                                        </p:tav>
                                      </p:tavLst>
                                    </p:anim>
                                    <p:animEffect transition="in" filter="fade">
                                      <p:cBhvr>
                                        <p:cTn id="63" dur="2000"/>
                                        <p:tgtEl>
                                          <p:spTgt spid="7">
                                            <p:txEl>
                                              <p:pRg st="11" end="11"/>
                                            </p:txEl>
                                          </p:spTgt>
                                        </p:tgtEl>
                                      </p:cBhvr>
                                    </p:animEffect>
                                  </p:childTnLst>
                                </p:cTn>
                              </p:par>
                              <p:par>
                                <p:cTn id="64" presetID="53" presetClass="entr" presetSubtype="0" fill="hold" nodeType="withEffect">
                                  <p:stCondLst>
                                    <p:cond delay="0"/>
                                  </p:stCondLst>
                                  <p:childTnLst>
                                    <p:set>
                                      <p:cBhvr>
                                        <p:cTn id="65" dur="1" fill="hold">
                                          <p:stCondLst>
                                            <p:cond delay="0"/>
                                          </p:stCondLst>
                                        </p:cTn>
                                        <p:tgtEl>
                                          <p:spTgt spid="7">
                                            <p:txEl>
                                              <p:pRg st="12" end="12"/>
                                            </p:txEl>
                                          </p:spTgt>
                                        </p:tgtEl>
                                        <p:attrNameLst>
                                          <p:attrName>style.visibility</p:attrName>
                                        </p:attrNameLst>
                                      </p:cBhvr>
                                      <p:to>
                                        <p:strVal val="visible"/>
                                      </p:to>
                                    </p:set>
                                    <p:anim calcmode="lin" valueType="num">
                                      <p:cBhvr>
                                        <p:cTn id="66" dur="2000" fill="hold"/>
                                        <p:tgtEl>
                                          <p:spTgt spid="7">
                                            <p:txEl>
                                              <p:pRg st="12" end="12"/>
                                            </p:txEl>
                                          </p:spTgt>
                                        </p:tgtEl>
                                        <p:attrNameLst>
                                          <p:attrName>ppt_w</p:attrName>
                                        </p:attrNameLst>
                                      </p:cBhvr>
                                      <p:tavLst>
                                        <p:tav tm="0">
                                          <p:val>
                                            <p:fltVal val="0"/>
                                          </p:val>
                                        </p:tav>
                                        <p:tav tm="100000">
                                          <p:val>
                                            <p:strVal val="#ppt_w"/>
                                          </p:val>
                                        </p:tav>
                                      </p:tavLst>
                                    </p:anim>
                                    <p:anim calcmode="lin" valueType="num">
                                      <p:cBhvr>
                                        <p:cTn id="67" dur="2000" fill="hold"/>
                                        <p:tgtEl>
                                          <p:spTgt spid="7">
                                            <p:txEl>
                                              <p:pRg st="12" end="12"/>
                                            </p:txEl>
                                          </p:spTgt>
                                        </p:tgtEl>
                                        <p:attrNameLst>
                                          <p:attrName>ppt_h</p:attrName>
                                        </p:attrNameLst>
                                      </p:cBhvr>
                                      <p:tavLst>
                                        <p:tav tm="0">
                                          <p:val>
                                            <p:fltVal val="0"/>
                                          </p:val>
                                        </p:tav>
                                        <p:tav tm="100000">
                                          <p:val>
                                            <p:strVal val="#ppt_h"/>
                                          </p:val>
                                        </p:tav>
                                      </p:tavLst>
                                    </p:anim>
                                    <p:animEffect transition="in" filter="fade">
                                      <p:cBhvr>
                                        <p:cTn id="68" dur="2000"/>
                                        <p:tgtEl>
                                          <p:spTgt spid="7">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685800" y="914400"/>
            <a:ext cx="7772400" cy="1752600"/>
          </a:xfrm>
        </p:spPr>
        <p:txBody>
          <a:bodyPr>
            <a:normAutofit/>
          </a:bodyPr>
          <a:lstStyle/>
          <a:p>
            <a:pPr algn="l"/>
            <a:r>
              <a:rPr lang="en-US" sz="3200" dirty="0" smtClean="0"/>
              <a:t>Orienting Question #3: </a:t>
            </a:r>
            <a:br>
              <a:rPr lang="en-US" sz="3200" dirty="0" smtClean="0"/>
            </a:br>
            <a:r>
              <a:rPr lang="en-US" sz="3200" dirty="0" smtClean="0"/>
              <a:t>How is the objective-oriented evaluation approach used today?</a:t>
            </a:r>
            <a:endParaRPr lang="en-US" sz="3200" dirty="0"/>
          </a:p>
        </p:txBody>
      </p:sp>
      <p:sp>
        <p:nvSpPr>
          <p:cNvPr id="7" name="Subtitle 6"/>
          <p:cNvSpPr>
            <a:spLocks noGrp="1"/>
          </p:cNvSpPr>
          <p:nvPr>
            <p:ph type="subTitle" idx="1"/>
          </p:nvPr>
        </p:nvSpPr>
        <p:spPr>
          <a:xfrm>
            <a:off x="722376" y="3733800"/>
            <a:ext cx="7772400" cy="2667000"/>
          </a:xfrm>
        </p:spPr>
        <p:txBody>
          <a:bodyPr>
            <a:normAutofit/>
          </a:bodyPr>
          <a:lstStyle/>
          <a:p>
            <a:pPr lvl="0" algn="l">
              <a:buFont typeface="Wingdings" pitchFamily="2" charset="2"/>
              <a:buChar char="v"/>
            </a:pPr>
            <a:r>
              <a:rPr lang="en-US" sz="2400" dirty="0" smtClean="0"/>
              <a:t>Standards-based testing</a:t>
            </a:r>
          </a:p>
          <a:p>
            <a:pPr lvl="0" algn="l">
              <a:buFont typeface="Wingdings" pitchFamily="2" charset="2"/>
              <a:buChar char="v"/>
            </a:pPr>
            <a:r>
              <a:rPr lang="en-US" sz="2400" dirty="0" smtClean="0"/>
              <a:t>Accountability in education</a:t>
            </a:r>
          </a:p>
          <a:p>
            <a:pPr lvl="0" algn="l">
              <a:buFont typeface="Wingdings" pitchFamily="2" charset="2"/>
              <a:buChar char="v"/>
            </a:pPr>
            <a:r>
              <a:rPr lang="en-US" sz="2400" dirty="0" smtClean="0"/>
              <a:t>Performance monitoring systems used in many government programs</a:t>
            </a:r>
          </a:p>
          <a:p>
            <a:pPr algn="l"/>
            <a:endParaRPr lang="en-US" sz="2400" dirty="0" smtClean="0"/>
          </a:p>
          <a:p>
            <a:pPr algn="l">
              <a:buFont typeface="Wingdings" pitchFamily="2" charset="2"/>
              <a:buChar char="v"/>
            </a:pPr>
            <a:r>
              <a:rPr lang="en-US" sz="2400" dirty="0" smtClean="0"/>
              <a:t>Many refinements to the system since the 1930’s</a:t>
            </a:r>
          </a:p>
        </p:txBody>
      </p:sp>
      <p:sp>
        <p:nvSpPr>
          <p:cNvPr id="9" name="TextBox 8"/>
          <p:cNvSpPr txBox="1"/>
          <p:nvPr/>
        </p:nvSpPr>
        <p:spPr>
          <a:xfrm>
            <a:off x="8305800" y="6324600"/>
            <a:ext cx="838200" cy="369332"/>
          </a:xfrm>
          <a:prstGeom prst="rect">
            <a:avLst/>
          </a:prstGeom>
          <a:noFill/>
        </p:spPr>
        <p:txBody>
          <a:bodyPr wrap="square" rtlCol="0">
            <a:spAutoFit/>
          </a:bodyPr>
          <a:lstStyle/>
          <a:p>
            <a:r>
              <a:rPr lang="en-US" dirty="0" smtClean="0"/>
              <a:t>J.Y.</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1"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7">
                                            <p:txEl>
                                              <p:pRg st="0" end="0"/>
                                            </p:txEl>
                                          </p:spTgt>
                                        </p:tgtEl>
                                      </p:cBhvr>
                                    </p:animEffect>
                                    <p:animScale>
                                      <p:cBhvr>
                                        <p:cTn id="12" dur="250" autoRev="1" fill="hold"/>
                                        <p:tgtEl>
                                          <p:spTgt spid="7">
                                            <p:txEl>
                                              <p:pRg st="0" end="0"/>
                                            </p:txEl>
                                          </p:spTgt>
                                        </p:tgtEl>
                                      </p:cBhvr>
                                      <p:by x="105000" y="105000"/>
                                    </p:animScale>
                                  </p:childTnLst>
                                </p:cTn>
                              </p:par>
                              <p:par>
                                <p:cTn id="13" presetID="26" presetClass="emph" presetSubtype="0" fill="hold" nodeType="withEffect">
                                  <p:stCondLst>
                                    <p:cond delay="0"/>
                                  </p:stCondLst>
                                  <p:childTnLst>
                                    <p:animEffect transition="out" filter="fade">
                                      <p:cBhvr>
                                        <p:cTn id="14" dur="500" tmFilter="0, 0; .2, .5; .8, .5; 1, 0"/>
                                        <p:tgtEl>
                                          <p:spTgt spid="7">
                                            <p:txEl>
                                              <p:pRg st="1" end="1"/>
                                            </p:txEl>
                                          </p:spTgt>
                                        </p:tgtEl>
                                      </p:cBhvr>
                                    </p:animEffect>
                                    <p:animScale>
                                      <p:cBhvr>
                                        <p:cTn id="15" dur="250" autoRev="1" fill="hold"/>
                                        <p:tgtEl>
                                          <p:spTgt spid="7">
                                            <p:txEl>
                                              <p:pRg st="1" end="1"/>
                                            </p:txEl>
                                          </p:spTgt>
                                        </p:tgtEl>
                                      </p:cBhvr>
                                      <p:by x="105000" y="105000"/>
                                    </p:animScale>
                                  </p:childTnLst>
                                </p:cTn>
                              </p:par>
                              <p:par>
                                <p:cTn id="16" presetID="26" presetClass="emph" presetSubtype="0" fill="hold" nodeType="withEffect">
                                  <p:stCondLst>
                                    <p:cond delay="0"/>
                                  </p:stCondLst>
                                  <p:childTnLst>
                                    <p:animEffect transition="out" filter="fade">
                                      <p:cBhvr>
                                        <p:cTn id="17" dur="500" tmFilter="0, 0; .2, .5; .8, .5; 1, 0"/>
                                        <p:tgtEl>
                                          <p:spTgt spid="7">
                                            <p:txEl>
                                              <p:pRg st="2" end="2"/>
                                            </p:txEl>
                                          </p:spTgt>
                                        </p:tgtEl>
                                      </p:cBhvr>
                                    </p:animEffect>
                                    <p:animScale>
                                      <p:cBhvr>
                                        <p:cTn id="18" dur="250" autoRev="1" fill="hold"/>
                                        <p:tgtEl>
                                          <p:spTgt spid="7">
                                            <p:txEl>
                                              <p:pRg st="2" end="2"/>
                                            </p:txEl>
                                          </p:spTgt>
                                        </p:tgtEl>
                                      </p:cBhvr>
                                      <p:by x="105000" y="105000"/>
                                    </p:animScale>
                                  </p:childTnLst>
                                </p:cTn>
                              </p:par>
                            </p:childTnLst>
                          </p:cTn>
                        </p:par>
                      </p:childTnLst>
                    </p:cTn>
                  </p:par>
                  <p:par>
                    <p:cTn id="19" fill="hold">
                      <p:stCondLst>
                        <p:cond delay="indefinite"/>
                      </p:stCondLst>
                      <p:childTnLst>
                        <p:par>
                          <p:cTn id="20" fill="hold">
                            <p:stCondLst>
                              <p:cond delay="0"/>
                            </p:stCondLst>
                            <p:childTnLst>
                              <p:par>
                                <p:cTn id="21" presetID="26" presetClass="emph" presetSubtype="0" fill="hold" nodeType="clickEffect">
                                  <p:stCondLst>
                                    <p:cond delay="0"/>
                                  </p:stCondLst>
                                  <p:childTnLst>
                                    <p:animEffect transition="out" filter="fade">
                                      <p:cBhvr>
                                        <p:cTn id="22" dur="500" tmFilter="0, 0; .2, .5; .8, .5; 1, 0"/>
                                        <p:tgtEl>
                                          <p:spTgt spid="7">
                                            <p:txEl>
                                              <p:pRg st="4" end="4"/>
                                            </p:txEl>
                                          </p:spTgt>
                                        </p:tgtEl>
                                      </p:cBhvr>
                                    </p:animEffect>
                                    <p:animScale>
                                      <p:cBhvr>
                                        <p:cTn id="23" dur="250" autoRev="1" fill="hold"/>
                                        <p:tgtEl>
                                          <p:spTgt spid="7">
                                            <p:txEl>
                                              <p:pRg st="4" end="4"/>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83880" cy="1051560"/>
          </a:xfrm>
        </p:spPr>
        <p:txBody>
          <a:bodyPr>
            <a:normAutofit fontScale="90000"/>
          </a:bodyPr>
          <a:lstStyle/>
          <a:p>
            <a:pPr algn="ctr"/>
            <a:r>
              <a:rPr lang="en-US" dirty="0" smtClean="0"/>
              <a:t>Ralph W. Tyler: </a:t>
            </a:r>
            <a:br>
              <a:rPr lang="en-US" dirty="0" smtClean="0"/>
            </a:br>
            <a:r>
              <a:rPr lang="en-US" dirty="0" err="1" smtClean="0"/>
              <a:t>Tylerian</a:t>
            </a:r>
            <a:r>
              <a:rPr lang="en-US" dirty="0" smtClean="0"/>
              <a:t> Evaluation Approach</a:t>
            </a:r>
            <a:endParaRPr lang="en-US" dirty="0"/>
          </a:p>
        </p:txBody>
      </p:sp>
      <p:sp>
        <p:nvSpPr>
          <p:cNvPr id="3" name="Content Placeholder 2"/>
          <p:cNvSpPr>
            <a:spLocks noGrp="1"/>
          </p:cNvSpPr>
          <p:nvPr>
            <p:ph idx="1"/>
          </p:nvPr>
        </p:nvSpPr>
        <p:spPr>
          <a:xfrm>
            <a:off x="457200" y="2057400"/>
            <a:ext cx="8183880" cy="4492752"/>
          </a:xfrm>
        </p:spPr>
        <p:txBody>
          <a:bodyPr>
            <a:normAutofit/>
          </a:bodyPr>
          <a:lstStyle/>
          <a:p>
            <a:pPr lvl="0"/>
            <a:r>
              <a:rPr lang="en-US" dirty="0" smtClean="0"/>
              <a:t>Influenced the Elementary and Secondary Education Act (ESEA) of 1965, first act to require evaluation of educational programs</a:t>
            </a:r>
          </a:p>
          <a:p>
            <a:pPr lvl="0"/>
            <a:r>
              <a:rPr lang="en-US" dirty="0" smtClean="0"/>
              <a:t>Started the National Assessment of Educational Progress (NAEP), only way to examine educational achievement of al 50 states.</a:t>
            </a:r>
          </a:p>
          <a:p>
            <a:endParaRPr lang="en-US" dirty="0"/>
          </a:p>
        </p:txBody>
      </p:sp>
      <p:sp>
        <p:nvSpPr>
          <p:cNvPr id="5" name="TextBox 4"/>
          <p:cNvSpPr txBox="1"/>
          <p:nvPr/>
        </p:nvSpPr>
        <p:spPr>
          <a:xfrm>
            <a:off x="7772400" y="6096000"/>
            <a:ext cx="685800" cy="381000"/>
          </a:xfrm>
          <a:prstGeom prst="rect">
            <a:avLst/>
          </a:prstGeom>
          <a:noFill/>
        </p:spPr>
        <p:txBody>
          <a:bodyPr wrap="square" rtlCol="0">
            <a:spAutoFit/>
          </a:bodyPr>
          <a:lstStyle/>
          <a:p>
            <a:r>
              <a:rPr lang="en-US" dirty="0" smtClean="0"/>
              <a:t>J.Y.</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4" presetClass="entr" presetSubtype="16"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ox(in)">
                                      <p:cBhvr>
                                        <p:cTn id="11" dur="20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 presetClass="entr" presetSubtype="16"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box(in)">
                                      <p:cBhvr>
                                        <p:cTn id="16"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02920" y="4983480"/>
            <a:ext cx="8183880" cy="1417320"/>
          </a:xfrm>
        </p:spPr>
        <p:txBody>
          <a:bodyPr>
            <a:normAutofit fontScale="90000"/>
          </a:bodyPr>
          <a:lstStyle/>
          <a:p>
            <a:r>
              <a:rPr lang="en-US" dirty="0" smtClean="0"/>
              <a:t>Malcolm </a:t>
            </a:r>
            <a:r>
              <a:rPr lang="en-US" dirty="0" err="1" smtClean="0"/>
              <a:t>Provus</a:t>
            </a:r>
            <a:r>
              <a:rPr lang="en-US" dirty="0" smtClean="0"/>
              <a:t>: </a:t>
            </a:r>
            <a:r>
              <a:rPr lang="en-US" dirty="0" err="1" smtClean="0"/>
              <a:t>Provus’s</a:t>
            </a:r>
            <a:r>
              <a:rPr lang="en-US" dirty="0" smtClean="0"/>
              <a:t> Discrepancy Evaluation Model</a:t>
            </a:r>
            <a:br>
              <a:rPr lang="en-US" dirty="0" smtClean="0"/>
            </a:br>
            <a:endParaRPr lang="en-US" dirty="0"/>
          </a:p>
        </p:txBody>
      </p:sp>
      <p:sp>
        <p:nvSpPr>
          <p:cNvPr id="5" name="Content Placeholder 4"/>
          <p:cNvSpPr>
            <a:spLocks noGrp="1"/>
          </p:cNvSpPr>
          <p:nvPr>
            <p:ph idx="1"/>
          </p:nvPr>
        </p:nvSpPr>
        <p:spPr/>
        <p:txBody>
          <a:bodyPr>
            <a:normAutofit/>
          </a:bodyPr>
          <a:lstStyle/>
          <a:p>
            <a:pPr lvl="0"/>
            <a:r>
              <a:rPr lang="en-US" dirty="0" smtClean="0"/>
              <a:t>Approach evaluated in Pittsburgh public schools </a:t>
            </a:r>
          </a:p>
          <a:p>
            <a:pPr lvl="0"/>
            <a:r>
              <a:rPr lang="en-US" dirty="0" smtClean="0"/>
              <a:t>Viewed evaluation as a continuous information- management process designed to serve as “the watch-dog of program-management” and the “handmaiden of administration in the management of program development through sound decision making”</a:t>
            </a:r>
          </a:p>
          <a:p>
            <a:endParaRPr lang="en-US" dirty="0"/>
          </a:p>
        </p:txBody>
      </p:sp>
      <p:sp>
        <p:nvSpPr>
          <p:cNvPr id="6" name="TextBox 5"/>
          <p:cNvSpPr txBox="1"/>
          <p:nvPr/>
        </p:nvSpPr>
        <p:spPr>
          <a:xfrm>
            <a:off x="7924800" y="6019800"/>
            <a:ext cx="609600" cy="369332"/>
          </a:xfrm>
          <a:prstGeom prst="rect">
            <a:avLst/>
          </a:prstGeom>
          <a:noFill/>
        </p:spPr>
        <p:txBody>
          <a:bodyPr wrap="square" rtlCol="0">
            <a:spAutoFit/>
          </a:bodyPr>
          <a:lstStyle/>
          <a:p>
            <a:r>
              <a:rPr lang="en-US" dirty="0" smtClean="0"/>
              <a:t>J.Y.</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dissolve">
                                      <p:cBhvr>
                                        <p:cTn id="12" dur="2000"/>
                                        <p:tgtEl>
                                          <p:spTgt spid="5">
                                            <p:txEl>
                                              <p:pRg st="0" end="0"/>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dissolve">
                                      <p:cBhvr>
                                        <p:cTn id="15" dur="20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457200"/>
            <a:ext cx="8183880" cy="1981200"/>
          </a:xfrm>
        </p:spPr>
        <p:txBody>
          <a:bodyPr>
            <a:normAutofit fontScale="90000"/>
          </a:bodyPr>
          <a:lstStyle/>
          <a:p>
            <a:pPr algn="ctr"/>
            <a:r>
              <a:rPr lang="en-US" dirty="0" smtClean="0"/>
              <a:t>Orienting Question #4a:  How are Logic Models used in evaluation?</a:t>
            </a:r>
            <a:br>
              <a:rPr lang="en-US" dirty="0" smtClean="0"/>
            </a:br>
            <a:r>
              <a:rPr lang="en-US" dirty="0" smtClean="0"/>
              <a:t/>
            </a:r>
            <a:br>
              <a:rPr lang="en-US" dirty="0" smtClean="0"/>
            </a:br>
            <a:endParaRPr lang="en-US" dirty="0"/>
          </a:p>
        </p:txBody>
      </p:sp>
      <p:sp>
        <p:nvSpPr>
          <p:cNvPr id="5" name="Content Placeholder 4"/>
          <p:cNvSpPr>
            <a:spLocks noGrp="1"/>
          </p:cNvSpPr>
          <p:nvPr>
            <p:ph idx="1"/>
          </p:nvPr>
        </p:nvSpPr>
        <p:spPr>
          <a:xfrm>
            <a:off x="609600" y="2362200"/>
            <a:ext cx="3200400" cy="3657600"/>
          </a:xfrm>
        </p:spPr>
        <p:txBody>
          <a:bodyPr>
            <a:normAutofit fontScale="92500" lnSpcReduction="20000"/>
          </a:bodyPr>
          <a:lstStyle/>
          <a:p>
            <a:r>
              <a:rPr lang="en-US" dirty="0" smtClean="0"/>
              <a:t>Developed as an extension of objectives-oriented evaluation</a:t>
            </a:r>
          </a:p>
          <a:p>
            <a:r>
              <a:rPr lang="en-US" dirty="0" smtClean="0"/>
              <a:t>Designed to fill in those steps between the program and its objectives</a:t>
            </a:r>
            <a:endParaRPr lang="en-US" dirty="0"/>
          </a:p>
        </p:txBody>
      </p:sp>
      <p:sp>
        <p:nvSpPr>
          <p:cNvPr id="6" name="TextBox 5"/>
          <p:cNvSpPr txBox="1"/>
          <p:nvPr/>
        </p:nvSpPr>
        <p:spPr>
          <a:xfrm>
            <a:off x="4114800" y="2438400"/>
            <a:ext cx="4495800" cy="3046988"/>
          </a:xfrm>
          <a:prstGeom prst="rect">
            <a:avLst/>
          </a:prstGeom>
          <a:noFill/>
          <a:ln cmpd="thickThin">
            <a:solidFill>
              <a:schemeClr val="tx1">
                <a:alpha val="64000"/>
              </a:schemeClr>
            </a:solidFill>
          </a:ln>
          <a:effectLst>
            <a:outerShdw blurRad="50800" dist="50800" dir="5400000" algn="ctr" rotWithShape="0">
              <a:schemeClr val="accent1">
                <a:lumMod val="60000"/>
                <a:lumOff val="40000"/>
              </a:schemeClr>
            </a:outerShdw>
          </a:effectLst>
        </p:spPr>
        <p:txBody>
          <a:bodyPr wrap="square" rtlCol="0">
            <a:spAutoFit/>
          </a:bodyPr>
          <a:lstStyle/>
          <a:p>
            <a:r>
              <a:rPr lang="en-US" sz="2400" dirty="0" smtClean="0"/>
              <a:t>Program planners/evaluator</a:t>
            </a:r>
            <a:endParaRPr lang="en-US" sz="2400" dirty="0"/>
          </a:p>
          <a:p>
            <a:pPr lvl="0">
              <a:buFont typeface="Wingdings" pitchFamily="2" charset="2"/>
              <a:buChar char="§"/>
            </a:pPr>
            <a:r>
              <a:rPr lang="en-US" sz="2400" dirty="0"/>
              <a:t>Identify program</a:t>
            </a:r>
          </a:p>
          <a:p>
            <a:pPr lvl="1">
              <a:buFont typeface="Courier New" pitchFamily="49" charset="0"/>
              <a:buChar char="o"/>
            </a:pPr>
            <a:r>
              <a:rPr lang="en-US" sz="2400" dirty="0" smtClean="0"/>
              <a:t>Inputs</a:t>
            </a:r>
          </a:p>
          <a:p>
            <a:pPr lvl="1">
              <a:buFont typeface="Courier New" pitchFamily="49" charset="0"/>
              <a:buChar char="o"/>
            </a:pPr>
            <a:r>
              <a:rPr lang="en-US" sz="2400" dirty="0" smtClean="0"/>
              <a:t>Activities</a:t>
            </a:r>
          </a:p>
          <a:p>
            <a:pPr lvl="1">
              <a:buFont typeface="Courier New" pitchFamily="49" charset="0"/>
              <a:buChar char="o"/>
            </a:pPr>
            <a:r>
              <a:rPr lang="en-US" sz="2400" dirty="0" smtClean="0"/>
              <a:t>Outputs </a:t>
            </a:r>
            <a:r>
              <a:rPr lang="en-US" sz="2400" dirty="0"/>
              <a:t>(immediate program </a:t>
            </a:r>
            <a:r>
              <a:rPr lang="en-US" sz="2400" dirty="0" smtClean="0"/>
              <a:t>impacts)</a:t>
            </a:r>
          </a:p>
          <a:p>
            <a:pPr lvl="1">
              <a:buFont typeface="Courier New" pitchFamily="49" charset="0"/>
              <a:buChar char="o"/>
            </a:pPr>
            <a:r>
              <a:rPr lang="en-US" sz="2400" dirty="0" smtClean="0"/>
              <a:t>Outcomes </a:t>
            </a:r>
            <a:r>
              <a:rPr lang="en-US" sz="2400" dirty="0"/>
              <a:t>(long-term objectives/goals)</a:t>
            </a:r>
          </a:p>
        </p:txBody>
      </p:sp>
      <p:sp>
        <p:nvSpPr>
          <p:cNvPr id="7" name="TextBox 6"/>
          <p:cNvSpPr txBox="1"/>
          <p:nvPr/>
        </p:nvSpPr>
        <p:spPr>
          <a:xfrm>
            <a:off x="7848600" y="6019800"/>
            <a:ext cx="609600" cy="369332"/>
          </a:xfrm>
          <a:prstGeom prst="rect">
            <a:avLst/>
          </a:prstGeom>
          <a:noFill/>
        </p:spPr>
        <p:txBody>
          <a:bodyPr wrap="square" rtlCol="0">
            <a:spAutoFit/>
          </a:bodyPr>
          <a:lstStyle/>
          <a:p>
            <a:r>
              <a:rPr lang="en-US" dirty="0" smtClean="0"/>
              <a:t>J.Y.</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checkerboard(across)">
                                      <p:cBhvr>
                                        <p:cTn id="7" dur="2000"/>
                                        <p:tgtEl>
                                          <p:spTgt spid="5">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checkerboard(across)">
                                      <p:cBhvr>
                                        <p:cTn id="10" dur="2000"/>
                                        <p:tgtEl>
                                          <p:spTgt spid="5">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checkerboard(across)">
                                      <p:cBhvr>
                                        <p:cTn id="15" dur="2000"/>
                                        <p:tgtEl>
                                          <p:spTgt spid="6">
                                            <p:txEl>
                                              <p:pRg st="0" end="0"/>
                                            </p:txEl>
                                          </p:spTgt>
                                        </p:tgtEl>
                                      </p:cBhvr>
                                    </p:animEffect>
                                  </p:childTnLst>
                                </p:cTn>
                              </p:par>
                              <p:par>
                                <p:cTn id="16" presetID="5" presetClass="entr" presetSubtype="10" fill="hold"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Effect transition="in" filter="checkerboard(across)">
                                      <p:cBhvr>
                                        <p:cTn id="18" dur="2000"/>
                                        <p:tgtEl>
                                          <p:spTgt spid="6">
                                            <p:txEl>
                                              <p:pRg st="1" end="1"/>
                                            </p:txEl>
                                          </p:spTgt>
                                        </p:tgtEl>
                                      </p:cBhvr>
                                    </p:animEffect>
                                  </p:childTnLst>
                                </p:cTn>
                              </p:par>
                              <p:par>
                                <p:cTn id="19" presetID="5" presetClass="entr" presetSubtype="10" fill="hold" nodeType="with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checkerboard(across)">
                                      <p:cBhvr>
                                        <p:cTn id="21" dur="2000"/>
                                        <p:tgtEl>
                                          <p:spTgt spid="6">
                                            <p:txEl>
                                              <p:pRg st="2" end="2"/>
                                            </p:txEl>
                                          </p:spTgt>
                                        </p:tgtEl>
                                      </p:cBhvr>
                                    </p:animEffect>
                                  </p:childTnLst>
                                </p:cTn>
                              </p:par>
                              <p:par>
                                <p:cTn id="22" presetID="5" presetClass="entr" presetSubtype="10" fill="hold" nodeType="withEffect">
                                  <p:stCondLst>
                                    <p:cond delay="0"/>
                                  </p:stCondLst>
                                  <p:childTnLst>
                                    <p:set>
                                      <p:cBhvr>
                                        <p:cTn id="23" dur="1" fill="hold">
                                          <p:stCondLst>
                                            <p:cond delay="0"/>
                                          </p:stCondLst>
                                        </p:cTn>
                                        <p:tgtEl>
                                          <p:spTgt spid="6">
                                            <p:txEl>
                                              <p:pRg st="3" end="3"/>
                                            </p:txEl>
                                          </p:spTgt>
                                        </p:tgtEl>
                                        <p:attrNameLst>
                                          <p:attrName>style.visibility</p:attrName>
                                        </p:attrNameLst>
                                      </p:cBhvr>
                                      <p:to>
                                        <p:strVal val="visible"/>
                                      </p:to>
                                    </p:set>
                                    <p:animEffect transition="in" filter="checkerboard(across)">
                                      <p:cBhvr>
                                        <p:cTn id="24" dur="2000"/>
                                        <p:tgtEl>
                                          <p:spTgt spid="6">
                                            <p:txEl>
                                              <p:pRg st="3" end="3"/>
                                            </p:txEl>
                                          </p:spTgt>
                                        </p:tgtEl>
                                      </p:cBhvr>
                                    </p:animEffect>
                                  </p:childTnLst>
                                </p:cTn>
                              </p:par>
                              <p:par>
                                <p:cTn id="25" presetID="5" presetClass="entr" presetSubtype="10" fill="hold" nodeType="with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checkerboard(across)">
                                      <p:cBhvr>
                                        <p:cTn id="27" dur="2000"/>
                                        <p:tgtEl>
                                          <p:spTgt spid="6">
                                            <p:txEl>
                                              <p:pRg st="4" end="4"/>
                                            </p:txEl>
                                          </p:spTgt>
                                        </p:tgtEl>
                                      </p:cBhvr>
                                    </p:animEffect>
                                  </p:childTnLst>
                                </p:cTn>
                              </p:par>
                              <p:par>
                                <p:cTn id="28" presetID="5" presetClass="entr" presetSubtype="10" fill="hold" nodeType="withEffect">
                                  <p:stCondLst>
                                    <p:cond delay="0"/>
                                  </p:stCondLst>
                                  <p:childTnLst>
                                    <p:set>
                                      <p:cBhvr>
                                        <p:cTn id="29" dur="1" fill="hold">
                                          <p:stCondLst>
                                            <p:cond delay="0"/>
                                          </p:stCondLst>
                                        </p:cTn>
                                        <p:tgtEl>
                                          <p:spTgt spid="6">
                                            <p:txEl>
                                              <p:pRg st="5" end="5"/>
                                            </p:txEl>
                                          </p:spTgt>
                                        </p:tgtEl>
                                        <p:attrNameLst>
                                          <p:attrName>style.visibility</p:attrName>
                                        </p:attrNameLst>
                                      </p:cBhvr>
                                      <p:to>
                                        <p:strVal val="visible"/>
                                      </p:to>
                                    </p:set>
                                    <p:animEffect transition="in" filter="checkerboard(across)">
                                      <p:cBhvr>
                                        <p:cTn id="30" dur="20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184648"/>
          </a:xfrm>
        </p:spPr>
        <p:txBody>
          <a:bodyPr>
            <a:normAutofit fontScale="92500" lnSpcReduction="20000"/>
          </a:bodyPr>
          <a:lstStyle/>
          <a:p>
            <a:pPr>
              <a:buNone/>
            </a:pPr>
            <a:r>
              <a:rPr lang="en-US" dirty="0" smtClean="0"/>
              <a:t>Today Logic Models are used in program planning/evaluation</a:t>
            </a:r>
          </a:p>
          <a:p>
            <a:pPr lvl="0"/>
            <a:r>
              <a:rPr lang="en-US" dirty="0" smtClean="0"/>
              <a:t>Help program staff articulate /discuss how program might achieve goals</a:t>
            </a:r>
          </a:p>
          <a:p>
            <a:pPr lvl="0"/>
            <a:r>
              <a:rPr lang="en-US" dirty="0" smtClean="0"/>
              <a:t>What elements are important to evaluate at any given time</a:t>
            </a:r>
          </a:p>
          <a:p>
            <a:pPr lvl="0"/>
            <a:r>
              <a:rPr lang="en-US" dirty="0" smtClean="0"/>
              <a:t>Build internal evaluation capacity or think in an evaluative way</a:t>
            </a:r>
          </a:p>
          <a:p>
            <a:pPr>
              <a:buNone/>
            </a:pPr>
            <a:endParaRPr lang="en-US" dirty="0" smtClean="0"/>
          </a:p>
          <a:p>
            <a:pPr>
              <a:buNone/>
            </a:pPr>
            <a:endParaRPr lang="en-US" dirty="0" smtClean="0"/>
          </a:p>
          <a:p>
            <a:pPr>
              <a:buNone/>
            </a:pPr>
            <a:r>
              <a:rPr lang="en-US" dirty="0" smtClean="0"/>
              <a:t>Example Companies:</a:t>
            </a:r>
          </a:p>
          <a:p>
            <a:r>
              <a:rPr lang="en-US" dirty="0" smtClean="0"/>
              <a:t>United way of America</a:t>
            </a:r>
          </a:p>
          <a:p>
            <a:r>
              <a:rPr lang="en-US" dirty="0" smtClean="0"/>
              <a:t>WK Kellogg Foundation</a:t>
            </a:r>
          </a:p>
          <a:p>
            <a:r>
              <a:rPr lang="en-US" dirty="0" smtClean="0"/>
              <a:t>Annie E Casey Foundation </a:t>
            </a:r>
          </a:p>
          <a:p>
            <a:endParaRPr lang="en-US" dirty="0"/>
          </a:p>
        </p:txBody>
      </p:sp>
      <p:sp>
        <p:nvSpPr>
          <p:cNvPr id="4" name="TextBox 3"/>
          <p:cNvSpPr txBox="1"/>
          <p:nvPr/>
        </p:nvSpPr>
        <p:spPr>
          <a:xfrm>
            <a:off x="8153400" y="6248400"/>
            <a:ext cx="609600" cy="369332"/>
          </a:xfrm>
          <a:prstGeom prst="rect">
            <a:avLst/>
          </a:prstGeom>
          <a:noFill/>
        </p:spPr>
        <p:txBody>
          <a:bodyPr wrap="square" rtlCol="0">
            <a:spAutoFit/>
          </a:bodyPr>
          <a:lstStyle/>
          <a:p>
            <a:r>
              <a:rPr lang="en-US" dirty="0" smtClean="0"/>
              <a:t>J.Y.</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20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20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2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2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3">
                                            <p:txEl>
                                              <p:pRg st="6" end="6"/>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 calcmode="lin" valueType="num">
                                      <p:cBhvr additive="base">
                                        <p:cTn id="29" dur="2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0" dur="2000" fill="hold"/>
                                        <p:tgtEl>
                                          <p:spTgt spid="3">
                                            <p:txEl>
                                              <p:pRg st="7" end="7"/>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 calcmode="lin" valueType="num">
                                      <p:cBhvr additive="base">
                                        <p:cTn id="33" dur="20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4" dur="2000" fill="hold"/>
                                        <p:tgtEl>
                                          <p:spTgt spid="3">
                                            <p:txEl>
                                              <p:pRg st="8" end="8"/>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 calcmode="lin" valueType="num">
                                      <p:cBhvr additive="base">
                                        <p:cTn id="37" dur="20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8" dur="20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178</TotalTime>
  <Words>1400</Words>
  <Application>Microsoft Office PowerPoint</Application>
  <PresentationFormat>On-screen Show (4:3)</PresentationFormat>
  <Paragraphs>158</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Aspect</vt:lpstr>
      <vt:lpstr>Chapter 6:   Program-Oriented Approaches </vt:lpstr>
      <vt:lpstr>    Orienting Questions:    #1 What are the key concepts of the objectives-oriented evaluation approach?  #2 How has this approach influenced evaluation?  </vt:lpstr>
      <vt:lpstr>Tylerian Evaluation Approach</vt:lpstr>
      <vt:lpstr>Provus’s  Discrepancy Evaluation Model: </vt:lpstr>
      <vt:lpstr>Orienting Question #3:  How is the objective-oriented evaluation approach used today?</vt:lpstr>
      <vt:lpstr>Ralph W. Tyler:  Tylerian Evaluation Approach</vt:lpstr>
      <vt:lpstr>Malcolm Provus: Provus’s Discrepancy Evaluation Model </vt:lpstr>
      <vt:lpstr>Orienting Question #4a:  How are Logic Models used in evaluation?  </vt:lpstr>
      <vt:lpstr>Slide 9</vt:lpstr>
      <vt:lpstr>Orienting Question #4b:  How are Program Theories used in evaluation? </vt:lpstr>
      <vt:lpstr>Steps in Theory Based Evaluation </vt:lpstr>
      <vt:lpstr>Theory Driven Evaluation </vt:lpstr>
      <vt:lpstr>Orienting Question #5: How do theory-based evaluation and objectives approaches differ? </vt:lpstr>
      <vt:lpstr>Question #6: What are the strengths and limitations of program oriented evaluation approaches?</vt:lpstr>
      <vt:lpstr>Strengths (con’t)</vt:lpstr>
      <vt:lpstr>Weaknesses: </vt:lpstr>
      <vt:lpstr>Weaknesses (con’t)</vt:lpstr>
      <vt:lpstr>Orienting Question # 7:  What is goal-free evaluation?</vt:lpstr>
      <vt:lpstr>Orienting Question #8:  What does it teach us about conducting an evaluation?</vt:lpstr>
      <vt:lpstr>Major Characteristics of a Goal-Free Evaluation</vt:lpstr>
      <vt:lpstr>Goal Directed + Goal-Free=  can work together</vt:lpstr>
      <vt:lpstr>Information taken from  Program Evaluation:   Alternate Approaches and Practical Guidelines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6:   Program-Oriented Approaches </dc:title>
  <dc:creator>Barb's</dc:creator>
  <cp:lastModifiedBy>jlightner</cp:lastModifiedBy>
  <cp:revision>37</cp:revision>
  <dcterms:created xsi:type="dcterms:W3CDTF">2011-02-16T00:56:34Z</dcterms:created>
  <dcterms:modified xsi:type="dcterms:W3CDTF">2011-02-16T17:57:45Z</dcterms:modified>
</cp:coreProperties>
</file>